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303" r:id="rId2"/>
    <p:sldId id="279" r:id="rId3"/>
    <p:sldId id="266" r:id="rId4"/>
    <p:sldId id="272" r:id="rId5"/>
    <p:sldId id="277" r:id="rId6"/>
    <p:sldId id="275" r:id="rId7"/>
    <p:sldId id="278" r:id="rId8"/>
    <p:sldId id="304" r:id="rId9"/>
    <p:sldId id="301" r:id="rId10"/>
    <p:sldId id="269" r:id="rId11"/>
    <p:sldId id="305" r:id="rId12"/>
    <p:sldId id="302" r:id="rId13"/>
    <p:sldId id="262" r:id="rId14"/>
    <p:sldId id="256"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1pPr>
    <a:lvl2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2pPr>
    <a:lvl3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3pPr>
    <a:lvl4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4pPr>
    <a:lvl5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5pPr>
    <a:lvl6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6pPr>
    <a:lvl7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7pPr>
    <a:lvl8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8pPr>
    <a:lvl9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5EE"/>
          </a:solidFill>
        </a:fill>
      </a:tcStyle>
    </a:wholeTbl>
    <a:band2H>
      <a:tcTxStyle/>
      <a:tcStyle>
        <a:tcBdr/>
        <a:fill>
          <a:solidFill>
            <a:srgbClr val="E8EB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5CD"/>
          </a:solidFill>
        </a:fill>
      </a:tcStyle>
    </a:wholeTbl>
    <a:band2H>
      <a:tcTxStyle/>
      <a:tcStyle>
        <a:tcBdr/>
        <a:fill>
          <a:solidFill>
            <a:srgbClr val="E8F2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3E5"/>
          </a:solidFill>
        </a:fill>
      </a:tcStyle>
    </a:wholeTbl>
    <a:band2H>
      <a:tcTxStyle/>
      <a:tcStyle>
        <a:tcBdr/>
        <a:fill>
          <a:solidFill>
            <a:srgbClr val="ECEA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09"/>
    <p:restoredTop sz="94720"/>
  </p:normalViewPr>
  <p:slideViewPr>
    <p:cSldViewPr snapToGrid="0">
      <p:cViewPr varScale="1">
        <p:scale>
          <a:sx n="34" d="100"/>
          <a:sy n="34" d="100"/>
        </p:scale>
        <p:origin x="272" y="928"/>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1219200" y="11986162"/>
            <a:ext cx="21945599" cy="605796"/>
          </a:xfrm>
          <a:prstGeom prst="rect">
            <a:avLst/>
          </a:prstGeom>
        </p:spPr>
        <p:txBody>
          <a:bodyPr/>
          <a:lstStyle>
            <a:lvl1pPr marL="0" indent="0" defTabSz="825500">
              <a:lnSpc>
                <a:spcPct val="100000"/>
              </a:lnSpc>
              <a:spcBef>
                <a:spcPts val="0"/>
              </a:spcBef>
              <a:buSzTx/>
              <a:buNone/>
              <a:defRPr sz="5000" spc="-48">
                <a:latin typeface="+mn-lt"/>
                <a:ea typeface="+mn-ea"/>
                <a:cs typeface="+mn-cs"/>
                <a:sym typeface="Helvetica"/>
              </a:defRPr>
            </a:lvl1pPr>
            <a:lvl2pPr marL="1166665" indent="-620564" defTabSz="825500">
              <a:lnSpc>
                <a:spcPct val="100000"/>
              </a:lnSpc>
              <a:spcBef>
                <a:spcPts val="0"/>
              </a:spcBef>
              <a:defRPr sz="5000" spc="-48">
                <a:latin typeface="+mn-lt"/>
                <a:ea typeface="+mn-ea"/>
                <a:cs typeface="+mn-cs"/>
                <a:sym typeface="Helvetica"/>
              </a:defRPr>
            </a:lvl2pPr>
            <a:lvl3pPr marL="1712765" indent="-620565" defTabSz="825500">
              <a:lnSpc>
                <a:spcPct val="100000"/>
              </a:lnSpc>
              <a:spcBef>
                <a:spcPts val="0"/>
              </a:spcBef>
              <a:defRPr sz="5000" spc="-48">
                <a:latin typeface="+mn-lt"/>
                <a:ea typeface="+mn-ea"/>
                <a:cs typeface="+mn-cs"/>
                <a:sym typeface="Helvetica"/>
              </a:defRPr>
            </a:lvl3pPr>
            <a:lvl4pPr marL="2258865" indent="-620565" defTabSz="825500">
              <a:lnSpc>
                <a:spcPct val="100000"/>
              </a:lnSpc>
              <a:spcBef>
                <a:spcPts val="0"/>
              </a:spcBef>
              <a:defRPr sz="5000" spc="-48">
                <a:latin typeface="+mn-lt"/>
                <a:ea typeface="+mn-ea"/>
                <a:cs typeface="+mn-cs"/>
                <a:sym typeface="Helvetica"/>
              </a:defRPr>
            </a:lvl4pPr>
            <a:lvl5pPr marL="2804965" indent="-620565" defTabSz="825500">
              <a:lnSpc>
                <a:spcPct val="100000"/>
              </a:lnSpc>
              <a:spcBef>
                <a:spcPts val="0"/>
              </a:spcBef>
              <a:defRPr sz="5000" spc="-48">
                <a:latin typeface="+mn-lt"/>
                <a:ea typeface="+mn-ea"/>
                <a:cs typeface="+mn-cs"/>
                <a:sym typeface="Helvetica"/>
              </a:defRPr>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b="0" spc="-128">
                <a:latin typeface="Canela Bold"/>
                <a:ea typeface="Canela Bold"/>
                <a:cs typeface="Canela Bold"/>
                <a:sym typeface="Canela Bold"/>
              </a:defRPr>
            </a:lvl1pPr>
          </a:lstStyle>
          <a:p>
            <a:r>
              <a:t>Presentation Title</a:t>
            </a:r>
          </a:p>
        </p:txBody>
      </p:sp>
      <p:sp>
        <p:nvSpPr>
          <p:cNvPr id="13" name="Body Level One…"/>
          <p:cNvSpPr txBox="1">
            <a:spLocks noGrp="1"/>
          </p:cNvSpPr>
          <p:nvPr>
            <p:ph type="body" sz="quarter" idx="21" hasCustomPrompt="1"/>
          </p:nvPr>
        </p:nvSpPr>
        <p:spPr>
          <a:xfrm>
            <a:off x="1219200" y="7567579"/>
            <a:ext cx="21945600" cy="2250598"/>
          </a:xfrm>
          <a:prstGeom prst="rect">
            <a:avLst/>
          </a:prstGeom>
        </p:spPr>
        <p:txBody>
          <a:bodyPr/>
          <a:lstStyle>
            <a:lvl1pPr marL="0" indent="0" algn="ctr" defTabSz="825500">
              <a:lnSpc>
                <a:spcPct val="100000"/>
              </a:lnSpc>
              <a:spcBef>
                <a:spcPts val="0"/>
              </a:spcBef>
              <a:buSzTx/>
              <a:buNone/>
              <a:defRPr sz="6000" spc="-100">
                <a:latin typeface="Graphik-SemiboldItalic"/>
                <a:ea typeface="Graphik-SemiboldItalic"/>
                <a:cs typeface="Graphik-SemiboldItalic"/>
                <a:sym typeface="Graphik Semibold"/>
              </a:defRPr>
            </a:lvl1pPr>
          </a:lstStyle>
          <a:p>
            <a:r>
              <a:t>Presentation Subtitle</a:t>
            </a:r>
          </a:p>
        </p:txBody>
      </p:sp>
      <p:sp>
        <p:nvSpPr>
          <p:cNvPr id="14"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b="0" spc="-128">
                <a:solidFill>
                  <a:srgbClr val="FFFFFF"/>
                </a:solidFill>
                <a:latin typeface="Canela Bold"/>
                <a:ea typeface="Canela Bold"/>
                <a:cs typeface="Canela Bold"/>
                <a:sym typeface="Canela Bold"/>
              </a:defRPr>
            </a:lvl1pPr>
          </a:lstStyle>
          <a:p>
            <a:r>
              <a:t>Presentation Title</a:t>
            </a:r>
          </a:p>
        </p:txBody>
      </p:sp>
      <p:sp>
        <p:nvSpPr>
          <p:cNvPr id="23" name="Body Level One…"/>
          <p:cNvSpPr txBox="1">
            <a:spLocks noGrp="1"/>
          </p:cNvSpPr>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1pPr>
            <a:lvl2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2pPr>
            <a:lvl3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3pPr>
            <a:lvl4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4pPr>
            <a:lvl5pPr marL="0" indent="0" algn="ctr" defTabSz="825500">
              <a:lnSpc>
                <a:spcPct val="100000"/>
              </a:lnSpc>
              <a:spcBef>
                <a:spcPts val="0"/>
              </a:spcBef>
              <a:buSzTx/>
              <a:buNone/>
              <a:defRPr sz="6000" spc="-58">
                <a:solidFill>
                  <a:srgbClr val="FFFFFF"/>
                </a:solidFill>
                <a:latin typeface="Graphik-SemiboldItalic"/>
                <a:ea typeface="Graphik-SemiboldItalic"/>
                <a:cs typeface="Graphik-SemiboldItalic"/>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z="3000" spc="-100">
                <a:solidFill>
                  <a:srgbClr val="FFFFFF"/>
                </a:solidFill>
                <a:latin typeface="Graphik-Medium"/>
                <a:ea typeface="Graphik-Medium"/>
                <a:cs typeface="Graphik-Medium"/>
                <a:sym typeface="Graphik Medium"/>
              </a:defRPr>
            </a:lvl1pPr>
          </a:lstStyle>
          <a:p>
            <a:r>
              <a:t>Author and Date</a:t>
            </a: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15494" y="4585101"/>
            <a:ext cx="9757341" cy="2540006"/>
          </a:xfrm>
          <a:prstGeom prst="rect">
            <a:avLst/>
          </a:prstGeom>
        </p:spPr>
        <p:txBody>
          <a:bodyPr anchor="b"/>
          <a:lstStyle/>
          <a:p>
            <a:r>
              <a:t>Slide Title</a:t>
            </a:r>
          </a:p>
        </p:txBody>
      </p:sp>
      <p:sp>
        <p:nvSpPr>
          <p:cNvPr id="33" name="Sea against sky at sunset"/>
          <p:cNvSpPr>
            <a:spLocks noGrp="1"/>
          </p:cNvSpPr>
          <p:nvPr>
            <p:ph type="pic" idx="21"/>
          </p:nvPr>
        </p:nvSpPr>
        <p:spPr>
          <a:xfrm>
            <a:off x="9283700" y="1270000"/>
            <a:ext cx="16751300" cy="11176000"/>
          </a:xfrm>
          <a:prstGeom prst="rect">
            <a:avLst/>
          </a:prstGeom>
        </p:spPr>
        <p:txBody>
          <a:bodyPr lIns="91439" tIns="45719" rIns="91439" bIns="45719">
            <a:noAutofit/>
          </a:bodyPr>
          <a:lstStyle/>
          <a:p>
            <a:endParaRPr/>
          </a:p>
        </p:txBody>
      </p:sp>
      <p:sp>
        <p:nvSpPr>
          <p:cNvPr id="34" name="Body Level One…"/>
          <p:cNvSpPr txBox="1">
            <a:spLocks noGrp="1"/>
          </p:cNvSpPr>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0" indent="0" algn="ctr" defTabSz="825500">
              <a:lnSpc>
                <a:spcPct val="100000"/>
              </a:lnSpc>
              <a:spcBef>
                <a:spcPts val="0"/>
              </a:spcBef>
              <a:buSzTx/>
              <a:buNone/>
              <a:defRPr sz="3000" b="1" spc="-29">
                <a:latin typeface="+mn-lt"/>
                <a:ea typeface="+mn-ea"/>
                <a:cs typeface="+mn-cs"/>
                <a:sym typeface="Helvetica"/>
              </a:defRPr>
            </a:lvl2pPr>
            <a:lvl3pPr marL="0" indent="0" algn="ctr" defTabSz="825500">
              <a:lnSpc>
                <a:spcPct val="100000"/>
              </a:lnSpc>
              <a:spcBef>
                <a:spcPts val="0"/>
              </a:spcBef>
              <a:buSzTx/>
              <a:buNone/>
              <a:defRPr sz="3000" b="1" spc="-29">
                <a:latin typeface="+mn-lt"/>
                <a:ea typeface="+mn-ea"/>
                <a:cs typeface="+mn-cs"/>
                <a:sym typeface="Helvetica"/>
              </a:defRPr>
            </a:lvl3pPr>
            <a:lvl4pPr marL="0" indent="0" algn="ctr" defTabSz="825500">
              <a:lnSpc>
                <a:spcPct val="100000"/>
              </a:lnSpc>
              <a:spcBef>
                <a:spcPts val="0"/>
              </a:spcBef>
              <a:buSzTx/>
              <a:buNone/>
              <a:defRPr sz="3000" b="1" spc="-29">
                <a:latin typeface="+mn-lt"/>
                <a:ea typeface="+mn-ea"/>
                <a:cs typeface="+mn-cs"/>
                <a:sym typeface="Helvetica"/>
              </a:defRPr>
            </a:lvl4pPr>
            <a:lvl5pPr marL="0" indent="0" algn="ctr" defTabSz="825500">
              <a:lnSpc>
                <a:spcPct val="100000"/>
              </a:lnSpc>
              <a:spcBef>
                <a:spcPts val="0"/>
              </a:spcBef>
              <a:buSzTx/>
              <a:buNone/>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1219200" y="2384648"/>
            <a:ext cx="21945602" cy="832618"/>
          </a:xfrm>
          <a:prstGeom prst="rect">
            <a:avLst/>
          </a:prstGeom>
        </p:spPr>
        <p:txBody>
          <a:bodyPr/>
          <a:lstStyle>
            <a:lvl1pPr marL="0" indent="0" algn="ctr" defTabSz="825500">
              <a:lnSpc>
                <a:spcPct val="100000"/>
              </a:lnSpc>
              <a:spcBef>
                <a:spcPts val="0"/>
              </a:spcBef>
              <a:buSzTx/>
              <a:buNone/>
              <a:defRPr spc="-100">
                <a:latin typeface="Graphik-SemiboldItalic"/>
                <a:ea typeface="Graphik-SemiboldItalic"/>
                <a:cs typeface="Graphik-SemiboldItalic"/>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1219200" y="4013200"/>
            <a:ext cx="21945600" cy="8487148"/>
          </a:xfrm>
          <a:prstGeom prst="rect">
            <a:avLst/>
          </a:prstGeom>
        </p:spPr>
        <p:txBody>
          <a:bodyPr numCol="2" spcCol="2558382"/>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61" name="Sea against sky at sunset"/>
          <p:cNvSpPr>
            <a:spLocks noGrp="1"/>
          </p:cNvSpPr>
          <p:nvPr>
            <p:ph type="pic" idx="21"/>
          </p:nvPr>
        </p:nvSpPr>
        <p:spPr>
          <a:xfrm>
            <a:off x="12192644" y="718588"/>
            <a:ext cx="10972801" cy="12329625"/>
          </a:xfrm>
          <a:prstGeom prst="rect">
            <a:avLst/>
          </a:prstGeom>
        </p:spPr>
        <p:txBody>
          <a:bodyPr lIns="91439" tIns="45719" rIns="91439" bIns="45719">
            <a:noAutofit/>
          </a:bodyPr>
          <a:lstStyle/>
          <a:p>
            <a:endParaRPr/>
          </a:p>
        </p:txBody>
      </p:sp>
      <p:sp>
        <p:nvSpPr>
          <p:cNvPr id="62" name="Body Level One…"/>
          <p:cNvSpPr txBox="1">
            <a:spLocks noGrp="1"/>
          </p:cNvSpPr>
          <p:nvPr>
            <p:ph type="body" sz="quarter" idx="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63" name="Body Level One…"/>
          <p:cNvSpPr txBox="1">
            <a:spLocks noGrp="1"/>
          </p:cNvSpPr>
          <p:nvPr>
            <p:ph type="body" sz="half" idx="22" hasCustomPrompt="1"/>
          </p:nvPr>
        </p:nvSpPr>
        <p:spPr>
          <a:xfrm>
            <a:off x="1219199" y="4023221"/>
            <a:ext cx="9757572" cy="8384680"/>
          </a:xfrm>
          <a:prstGeom prst="rect">
            <a:avLst/>
          </a:prstGeom>
        </p:spPr>
        <p:txBody>
          <a:bodyPr/>
          <a:lstStyle/>
          <a:p>
            <a:r>
              <a:t>Slide bullet text</a:t>
            </a:r>
          </a:p>
        </p:txBody>
      </p:sp>
      <p:sp>
        <p:nvSpPr>
          <p:cNvPr id="64" name="Slide Number"/>
          <p:cNvSpPr txBox="1">
            <a:spLocks noGrp="1"/>
          </p:cNvSpPr>
          <p:nvPr>
            <p:ph type="sldNum" sz="quarter" idx="2"/>
          </p:nvPr>
        </p:nvSpPr>
        <p:spPr>
          <a:xfrm>
            <a:off x="12004040"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19200" y="3242267"/>
            <a:ext cx="21945600" cy="6604005"/>
          </a:xfrm>
          <a:prstGeom prst="rect">
            <a:avLst/>
          </a:prstGeom>
        </p:spPr>
        <p:txBody>
          <a:bodyPr anchor="ctr"/>
          <a:lstStyle>
            <a:lvl1pPr>
              <a:defRPr sz="12800" b="0" spc="0">
                <a:latin typeface="Canela Bold"/>
                <a:ea typeface="Canela Bold"/>
                <a:cs typeface="Canela Bold"/>
                <a:sym typeface="Canela Bold"/>
              </a:defRPr>
            </a:lvl1pPr>
          </a:lstStyle>
          <a:p>
            <a:r>
              <a:t>Section Title</a:t>
            </a:r>
          </a:p>
        </p:txBody>
      </p:sp>
      <p:sp>
        <p:nvSpPr>
          <p:cNvPr id="72"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prstGeom prst="rect">
            <a:avLst/>
          </a:prstGeom>
        </p:spPr>
        <p:txBody>
          <a:bodyPr/>
          <a:lstStyle/>
          <a:p>
            <a:r>
              <a:t>Slide Title</a:t>
            </a:r>
          </a:p>
        </p:txBody>
      </p:sp>
      <p:sp>
        <p:nvSpPr>
          <p:cNvPr id="80" name="Body Level One…"/>
          <p:cNvSpPr txBox="1">
            <a:spLocks noGrp="1"/>
          </p:cNvSpPr>
          <p:nvPr>
            <p:ph type="body" sz="quarter" idx="1" hasCustomPrompt="1"/>
          </p:nvPr>
        </p:nvSpPr>
        <p:spPr>
          <a:xfrm>
            <a:off x="1219200" y="2384648"/>
            <a:ext cx="21945602" cy="832618"/>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Slide Subtitle</a:t>
            </a:r>
          </a:p>
          <a:p>
            <a:pPr lvl="1"/>
            <a:endParaRPr/>
          </a:p>
          <a:p>
            <a:pPr lvl="2"/>
            <a:endParaRPr/>
          </a:p>
          <a:p>
            <a:pPr lvl="3"/>
            <a:endParaRPr/>
          </a:p>
          <a:p>
            <a:pPr lvl="4"/>
            <a:endParaRPr/>
          </a:p>
        </p:txBody>
      </p:sp>
      <p:sp>
        <p:nvSpPr>
          <p:cNvPr id="81"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prstGeom prst="rect">
            <a:avLst/>
          </a:prstGeom>
        </p:spPr>
        <p:txBody>
          <a:bodyPr/>
          <a:lstStyle/>
          <a:p>
            <a:r>
              <a:t>Agenda Title</a:t>
            </a:r>
          </a:p>
        </p:txBody>
      </p:sp>
      <p:sp>
        <p:nvSpPr>
          <p:cNvPr id="89" name="Body Level One…"/>
          <p:cNvSpPr txBox="1">
            <a:spLocks noGrp="1"/>
          </p:cNvSpPr>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z="6800" spc="-136">
                <a:latin typeface="Canela Deck Regular"/>
                <a:ea typeface="Canela Deck Regular"/>
                <a:cs typeface="Canela Deck Regular"/>
                <a:sym typeface="Canela Deck Regular"/>
              </a:defRPr>
            </a:lvl1pPr>
            <a:lvl2pPr marL="0" indent="0" defTabSz="825500">
              <a:lnSpc>
                <a:spcPct val="100000"/>
              </a:lnSpc>
              <a:buSzTx/>
              <a:buNone/>
              <a:defRPr sz="6800" spc="-136">
                <a:latin typeface="Canela Deck Regular"/>
                <a:ea typeface="Canela Deck Regular"/>
                <a:cs typeface="Canela Deck Regular"/>
                <a:sym typeface="Canela Deck Regular"/>
              </a:defRPr>
            </a:lvl2pPr>
            <a:lvl3pPr marL="0" indent="0" defTabSz="825500">
              <a:lnSpc>
                <a:spcPct val="100000"/>
              </a:lnSpc>
              <a:buSzTx/>
              <a:buNone/>
              <a:defRPr sz="6800" spc="-136">
                <a:latin typeface="Canela Deck Regular"/>
                <a:ea typeface="Canela Deck Regular"/>
                <a:cs typeface="Canela Deck Regular"/>
                <a:sym typeface="Canela Deck Regular"/>
              </a:defRPr>
            </a:lvl3pPr>
            <a:lvl4pPr marL="0" indent="0" defTabSz="825500">
              <a:lnSpc>
                <a:spcPct val="100000"/>
              </a:lnSpc>
              <a:buSzTx/>
              <a:buNone/>
              <a:defRPr sz="6800" spc="-136">
                <a:latin typeface="Canela Deck Regular"/>
                <a:ea typeface="Canela Deck Regular"/>
                <a:cs typeface="Canela Deck Regular"/>
                <a:sym typeface="Canela Deck Regular"/>
              </a:defRPr>
            </a:lvl4pPr>
            <a:lvl5pPr marL="0" indent="0" defTabSz="825500">
              <a:lnSpc>
                <a:spcPct val="100000"/>
              </a:lnSpc>
              <a:buSzTx/>
              <a:buNone/>
              <a:defRPr sz="6800" spc="-136">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90" name="Agenda Subtitle"/>
          <p:cNvSpPr txBox="1">
            <a:spLocks noGrp="1"/>
          </p:cNvSpPr>
          <p:nvPr>
            <p:ph type="body" sz="quarter" idx="21" hasCustomPrompt="1"/>
          </p:nvPr>
        </p:nvSpPr>
        <p:spPr>
          <a:xfrm>
            <a:off x="1219200" y="2387112"/>
            <a:ext cx="21945602" cy="832619"/>
          </a:xfrm>
          <a:prstGeom prst="rect">
            <a:avLst/>
          </a:prstGeom>
        </p:spPr>
        <p:txBody>
          <a:bodyPr/>
          <a:lstStyle>
            <a:lvl1pPr marL="0" indent="0" algn="ctr" defTabSz="825500">
              <a:lnSpc>
                <a:spcPct val="100000"/>
              </a:lnSpc>
              <a:spcBef>
                <a:spcPts val="0"/>
              </a:spcBef>
              <a:buSzTx/>
              <a:buNone/>
              <a:defRPr spc="-100">
                <a:latin typeface="Graphik-SemiboldItalic"/>
                <a:ea typeface="Graphik-SemiboldItalic"/>
                <a:cs typeface="Graphik-SemiboldItalic"/>
                <a:sym typeface="Graphik Semibold"/>
              </a:defRPr>
            </a:lvl1pPr>
          </a:lstStyle>
          <a:p>
            <a:r>
              <a:t>Agenda Subtitle</a:t>
            </a:r>
          </a:p>
        </p:txBody>
      </p:sp>
      <p:sp>
        <p:nvSpPr>
          <p:cNvPr id="91"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0" algn="ctr" defTabSz="2438400">
              <a:lnSpc>
                <a:spcPct val="80000"/>
              </a:lnSpc>
              <a:spcBef>
                <a:spcPts val="0"/>
              </a:spcBef>
              <a:buSzTx/>
              <a:buNone/>
              <a:defRPr sz="12800">
                <a:latin typeface="Canela Regular"/>
                <a:ea typeface="Canela Regular"/>
                <a:cs typeface="Canela Regular"/>
                <a:sym typeface="Canela Regular"/>
              </a:defRPr>
            </a:lvl2pPr>
            <a:lvl3pPr marL="0" indent="0" algn="ctr" defTabSz="2438400">
              <a:lnSpc>
                <a:spcPct val="80000"/>
              </a:lnSpc>
              <a:spcBef>
                <a:spcPts val="0"/>
              </a:spcBef>
              <a:buSzTx/>
              <a:buNone/>
              <a:defRPr sz="12800">
                <a:latin typeface="Canela Regular"/>
                <a:ea typeface="Canela Regular"/>
                <a:cs typeface="Canela Regular"/>
                <a:sym typeface="Canela Regular"/>
              </a:defRPr>
            </a:lvl3pPr>
            <a:lvl4pPr marL="0" indent="0" algn="ctr" defTabSz="2438400">
              <a:lnSpc>
                <a:spcPct val="80000"/>
              </a:lnSpc>
              <a:spcBef>
                <a:spcPts val="0"/>
              </a:spcBef>
              <a:buSzTx/>
              <a:buNone/>
              <a:defRPr sz="12800">
                <a:latin typeface="Canela Regular"/>
                <a:ea typeface="Canela Regular"/>
                <a:cs typeface="Canela Regular"/>
                <a:sym typeface="Canela Regular"/>
              </a:defRPr>
            </a:lvl4pPr>
            <a:lvl5pPr marL="0" indent="0" algn="ctr" defTabSz="2438400">
              <a:lnSpc>
                <a:spcPct val="80000"/>
              </a:lnSpc>
              <a:spcBef>
                <a:spcPts val="0"/>
              </a:spcBef>
              <a:buSzTx/>
              <a:buNone/>
              <a:defRPr sz="128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sz="quarter" idx="1" hasCustomPrompt="1"/>
          </p:nvPr>
        </p:nvSpPr>
        <p:spPr>
          <a:xfrm>
            <a:off x="1219200" y="8462239"/>
            <a:ext cx="21945602" cy="832618"/>
          </a:xfrm>
          <a:prstGeom prst="rect">
            <a:avLst/>
          </a:prstGeom>
        </p:spPr>
        <p:txBody>
          <a:bodyP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Fact information</a:t>
            </a:r>
          </a:p>
          <a:p>
            <a:pPr lvl="1"/>
            <a:endParaRPr/>
          </a:p>
          <a:p>
            <a:pPr lvl="2"/>
            <a:endParaRPr/>
          </a:p>
          <a:p>
            <a:pPr lvl="3"/>
            <a:endParaRPr/>
          </a:p>
          <a:p>
            <a:pPr lvl="4"/>
            <a:endParaRPr/>
          </a:p>
        </p:txBody>
      </p:sp>
      <p:sp>
        <p:nvSpPr>
          <p:cNvPr id="107" name="Body Level One…"/>
          <p:cNvSpPr txBox="1">
            <a:spLocks noGrp="1"/>
          </p:cNvSpPr>
          <p:nvPr>
            <p:ph type="body" sz="half" idx="21" hasCustomPrompt="1"/>
          </p:nvPr>
        </p:nvSpPr>
        <p:spPr>
          <a:xfrm>
            <a:off x="1219200" y="4214483"/>
            <a:ext cx="21945600" cy="4269712"/>
          </a:xfrm>
          <a:prstGeom prst="rect">
            <a:avLst/>
          </a:prstGeom>
        </p:spPr>
        <p:txBody>
          <a:bodyPr anchor="b"/>
          <a:lstStyle/>
          <a:p>
            <a:pPr marL="0" lvl="4" indent="3909972" algn="ctr" defTabSz="565708">
              <a:lnSpc>
                <a:spcPct val="80000"/>
              </a:lnSpc>
              <a:spcBef>
                <a:spcPts val="0"/>
              </a:spcBef>
              <a:buSzTx/>
              <a:buNone/>
              <a:defRPr sz="5100">
                <a:latin typeface="Canela Bold"/>
                <a:ea typeface="Canela Bold"/>
                <a:cs typeface="Canela Bold"/>
                <a:sym typeface="Canela Bold"/>
              </a:defRPr>
            </a:pPr>
            <a:r>
              <a:t>100%
</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1219200" y="11100051"/>
            <a:ext cx="21945602" cy="832618"/>
          </a:xfrm>
          <a:prstGeom prst="rect">
            <a:avLst/>
          </a:prstGeom>
        </p:spPr>
        <p:txBody>
          <a:bodyPr anchor="ctr"/>
          <a:lstStyle>
            <a:lvl1pPr marL="0" indent="0" algn="ctr" defTabSz="825500">
              <a:lnSpc>
                <a:spcPct val="100000"/>
              </a:lnSpc>
              <a:spcBef>
                <a:spcPts val="0"/>
              </a:spcBef>
              <a:buSzTx/>
              <a:buNone/>
              <a:defRPr sz="3000" b="1" spc="-29">
                <a:latin typeface="+mn-lt"/>
                <a:ea typeface="+mn-ea"/>
                <a:cs typeface="+mn-cs"/>
                <a:sym typeface="Helvetica"/>
              </a:defRPr>
            </a:lvl1pPr>
            <a:lvl2pPr marL="918438" indent="-372338" algn="ctr" defTabSz="825500">
              <a:lnSpc>
                <a:spcPct val="100000"/>
              </a:lnSpc>
              <a:spcBef>
                <a:spcPts val="0"/>
              </a:spcBef>
              <a:defRPr sz="3000" b="1" spc="-29">
                <a:latin typeface="+mn-lt"/>
                <a:ea typeface="+mn-ea"/>
                <a:cs typeface="+mn-cs"/>
                <a:sym typeface="Helvetica"/>
              </a:defRPr>
            </a:lvl2pPr>
            <a:lvl3pPr marL="1464538" indent="-372338" algn="ctr" defTabSz="825500">
              <a:lnSpc>
                <a:spcPct val="100000"/>
              </a:lnSpc>
              <a:spcBef>
                <a:spcPts val="0"/>
              </a:spcBef>
              <a:defRPr sz="3000" b="1" spc="-29">
                <a:latin typeface="+mn-lt"/>
                <a:ea typeface="+mn-ea"/>
                <a:cs typeface="+mn-cs"/>
                <a:sym typeface="Helvetica"/>
              </a:defRPr>
            </a:lvl3pPr>
            <a:lvl4pPr marL="2010640" indent="-372340" algn="ctr" defTabSz="825500">
              <a:lnSpc>
                <a:spcPct val="100000"/>
              </a:lnSpc>
              <a:spcBef>
                <a:spcPts val="0"/>
              </a:spcBef>
              <a:defRPr sz="3000" b="1" spc="-29">
                <a:latin typeface="+mn-lt"/>
                <a:ea typeface="+mn-ea"/>
                <a:cs typeface="+mn-cs"/>
                <a:sym typeface="Helvetica"/>
              </a:defRPr>
            </a:lvl4pPr>
            <a:lvl5pPr marL="2556740" indent="-372340" algn="ctr" defTabSz="825500">
              <a:lnSpc>
                <a:spcPct val="100000"/>
              </a:lnSpc>
              <a:spcBef>
                <a:spcPts val="0"/>
              </a:spcBef>
              <a:defRPr sz="3000" b="1" spc="-29">
                <a:latin typeface="+mn-lt"/>
                <a:ea typeface="+mn-ea"/>
                <a:cs typeface="+mn-cs"/>
                <a:sym typeface="Helvetica"/>
              </a:defRPr>
            </a:lvl5pPr>
          </a:lstStyle>
          <a:p>
            <a:r>
              <a:t>Attribution</a:t>
            </a:r>
          </a:p>
          <a:p>
            <a:pPr lvl="1"/>
            <a:endParaRPr/>
          </a:p>
          <a:p>
            <a:pPr lvl="2"/>
            <a:endParaRPr/>
          </a:p>
          <a:p>
            <a:pPr lvl="3"/>
            <a:endParaRPr/>
          </a:p>
          <a:p>
            <a:pPr lvl="4"/>
            <a:endParaRPr/>
          </a:p>
        </p:txBody>
      </p:sp>
      <p:sp>
        <p:nvSpPr>
          <p:cNvPr id="116" name="Body Level One…"/>
          <p:cNvSpPr txBox="1">
            <a:spLocks noGrp="1"/>
          </p:cNvSpPr>
          <p:nvPr>
            <p:ph type="body" sz="half" idx="21" hasCustomPrompt="1"/>
          </p:nvPr>
        </p:nvSpPr>
        <p:spPr>
          <a:xfrm>
            <a:off x="1219200" y="4178300"/>
            <a:ext cx="21945600" cy="4416425"/>
          </a:xfrm>
          <a:prstGeom prst="rect">
            <a:avLst/>
          </a:prstGeom>
        </p:spPr>
        <p:txBody>
          <a:bodyPr anchor="ctr"/>
          <a:lstStyle/>
          <a:p>
            <a:pPr marL="0" lvl="4" indent="5358383" algn="ctr" defTabSz="1511808">
              <a:lnSpc>
                <a:spcPct val="80000"/>
              </a:lnSpc>
              <a:spcBef>
                <a:spcPts val="0"/>
              </a:spcBef>
              <a:buSzTx/>
              <a:buNone/>
              <a:defRPr sz="5200">
                <a:latin typeface="Canela Bold"/>
                <a:ea typeface="Canela Bold"/>
                <a:cs typeface="Canela Bold"/>
                <a:sym typeface="Canela Bold"/>
              </a:defRPr>
            </a:pPr>
            <a:r>
              <a:t>“Notable Quote”
</a:t>
            </a:r>
          </a:p>
        </p:txBody>
      </p:sp>
      <p:sp>
        <p:nvSpPr>
          <p:cNvPr id="117"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Sea against sky at sunset 2"/>
          <p:cNvSpPr>
            <a:spLocks noGrp="1"/>
          </p:cNvSpPr>
          <p:nvPr>
            <p:ph type="pic" sz="quarter" idx="21"/>
          </p:nvPr>
        </p:nvSpPr>
        <p:spPr>
          <a:xfrm>
            <a:off x="15744825" y="5581751"/>
            <a:ext cx="7365408" cy="8280405"/>
          </a:xfrm>
          <a:prstGeom prst="rect">
            <a:avLst/>
          </a:prstGeom>
        </p:spPr>
        <p:txBody>
          <a:bodyPr lIns="91439" tIns="45719" rIns="91439" bIns="45719">
            <a:noAutofit/>
          </a:bodyPr>
          <a:lstStyle/>
          <a:p>
            <a:endParaRPr/>
          </a:p>
        </p:txBody>
      </p:sp>
      <p:sp>
        <p:nvSpPr>
          <p:cNvPr id="125" name="Sea against sky at sunset 1"/>
          <p:cNvSpPr>
            <a:spLocks noGrp="1"/>
          </p:cNvSpPr>
          <p:nvPr>
            <p:ph type="pic" sz="quarter" idx="22"/>
          </p:nvPr>
        </p:nvSpPr>
        <p:spPr>
          <a:xfrm>
            <a:off x="15363825" y="1270000"/>
            <a:ext cx="8115300" cy="5409006"/>
          </a:xfrm>
          <a:prstGeom prst="rect">
            <a:avLst/>
          </a:prstGeom>
        </p:spPr>
        <p:txBody>
          <a:bodyPr lIns="91439" tIns="45719" rIns="91439" bIns="45719">
            <a:noAutofit/>
          </a:bodyPr>
          <a:lstStyle/>
          <a:p>
            <a:endParaRPr/>
          </a:p>
        </p:txBody>
      </p:sp>
      <p:sp>
        <p:nvSpPr>
          <p:cNvPr id="126" name="Beach and sea at sunset"/>
          <p:cNvSpPr>
            <a:spLocks noGrp="1"/>
          </p:cNvSpPr>
          <p:nvPr>
            <p:ph type="pic" idx="23"/>
          </p:nvPr>
        </p:nvSpPr>
        <p:spPr>
          <a:xfrm>
            <a:off x="-63500" y="1270000"/>
            <a:ext cx="16764000" cy="111760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each and sea at sunset"/>
          <p:cNvSpPr>
            <a:spLocks noGrp="1"/>
          </p:cNvSpPr>
          <p:nvPr>
            <p:ph type="pic" idx="21"/>
          </p:nvPr>
        </p:nvSpPr>
        <p:spPr>
          <a:xfrm>
            <a:off x="1270000" y="-423334"/>
            <a:ext cx="21844000" cy="14562668"/>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xfrm>
            <a:off x="12001499" y="12700004"/>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19200" y="774700"/>
            <a:ext cx="21945600" cy="172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19200" y="4013200"/>
            <a:ext cx="21948577" cy="8483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1997690" y="12700004"/>
            <a:ext cx="388621" cy="429261"/>
          </a:xfrm>
          <a:prstGeom prst="rect">
            <a:avLst/>
          </a:prstGeom>
          <a:ln w="12700">
            <a:miter lim="400000"/>
          </a:ln>
        </p:spPr>
        <p:txBody>
          <a:bodyPr wrap="none" lIns="50800" tIns="50800" rIns="50800" bIns="50800" anchor="b">
            <a:spAutoFit/>
          </a:bodyPr>
          <a:lstStyle>
            <a:lvl1pPr defTabSz="584200">
              <a:lnSpc>
                <a:spcPct val="100000"/>
              </a:lnSpc>
              <a:defRPr sz="20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1pPr>
      <a:lvl2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2pPr>
      <a:lvl3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3pPr>
      <a:lvl4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4pPr>
      <a:lvl5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5pPr>
      <a:lvl6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6pPr>
      <a:lvl7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7pPr>
      <a:lvl8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8pPr>
      <a:lvl9pPr marL="0" marR="0" indent="0" algn="ctr" defTabSz="2438400" rtl="0" latinLnBrk="0">
        <a:lnSpc>
          <a:spcPct val="80000"/>
        </a:lnSpc>
        <a:spcBef>
          <a:spcPts val="0"/>
        </a:spcBef>
        <a:spcAft>
          <a:spcPts val="0"/>
        </a:spcAft>
        <a:buClrTx/>
        <a:buSzTx/>
        <a:buFontTx/>
        <a:buNone/>
        <a:tabLst/>
        <a:defRPr sz="2000" b="1" i="0" u="none" strike="noStrike" cap="none" spc="-19" baseline="0">
          <a:solidFill>
            <a:srgbClr val="000000"/>
          </a:solidFill>
          <a:uFillTx/>
          <a:latin typeface="+mn-lt"/>
          <a:ea typeface="+mn-ea"/>
          <a:cs typeface="+mn-cs"/>
          <a:sym typeface="Helvetica"/>
        </a:defRPr>
      </a:lvl9pPr>
    </p:titleStyle>
    <p:bodyStyle>
      <a:lvl1pPr marL="5461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1pPr>
      <a:lvl2pPr marL="10922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2pPr>
      <a:lvl3pPr marL="16383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3pPr>
      <a:lvl4pPr marL="21844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4pPr>
      <a:lvl5pPr marL="27305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5pPr>
      <a:lvl6pPr marL="32766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6pPr>
      <a:lvl7pPr marL="38227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7pPr>
      <a:lvl8pPr marL="43688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8pPr>
      <a:lvl9pPr marL="4914900" marR="0" indent="-546100" algn="l" defTabSz="2438337"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hyperlink" Target="https://www.healincsummit.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image" Target="../media/image5.jpeg"/><Relationship Id="rId5" Type="http://schemas.openxmlformats.org/officeDocument/2006/relationships/image" Target="../media/image9.png"/><Relationship Id="rId10" Type="http://schemas.openxmlformats.org/officeDocument/2006/relationships/image" Target="../media/image12.jpeg"/><Relationship Id="rId4" Type="http://schemas.openxmlformats.org/officeDocument/2006/relationships/image" Target="../media/image4.jpeg"/><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hyperlink" Target="https://www.healincsummi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_Thank You to Our Sponsors copy_Part1.pdf" descr="HEALinc Powerpoint_Thank You to Our Sponsors copy_Part1.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 Background.jpg" descr="HEALinc Powerpoint Background.jpg"/>
          <p:cNvPicPr>
            <a:picLocks noChangeAspect="1"/>
          </p:cNvPicPr>
          <p:nvPr/>
        </p:nvPicPr>
        <p:blipFill>
          <a:blip r:embed="rId2"/>
          <a:srcRect l="2545" t="36411" r="3700" b="36411"/>
          <a:stretch>
            <a:fillRect/>
          </a:stretch>
        </p:blipFill>
        <p:spPr>
          <a:xfrm>
            <a:off x="-56357" y="9061"/>
            <a:ext cx="24496891" cy="1331405"/>
          </a:xfrm>
          <a:prstGeom prst="rect">
            <a:avLst/>
          </a:prstGeom>
          <a:ln w="12700">
            <a:solidFill>
              <a:srgbClr val="DDDDDD"/>
            </a:solidFill>
            <a:miter lim="400000"/>
          </a:ln>
        </p:spPr>
      </p:pic>
      <p:sp>
        <p:nvSpPr>
          <p:cNvPr id="152" name="www.healincsummit.com"/>
          <p:cNvSpPr txBox="1"/>
          <p:nvPr/>
        </p:nvSpPr>
        <p:spPr>
          <a:xfrm>
            <a:off x="1219200" y="12901000"/>
            <a:ext cx="21945600" cy="605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153"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154" name="Dr. Desirée Cox, MD, MPhil, PhD CEO and Founder, The HEALinc Affiliate Faculty Member, Rutgers University, New Jersey, USA Chair of the Joint National Stem Cell Ethics Committee (NSCEC) and National Medical Ethics Committee of The Bahamas"/>
          <p:cNvSpPr txBox="1"/>
          <p:nvPr/>
        </p:nvSpPr>
        <p:spPr>
          <a:xfrm>
            <a:off x="815136" y="11024433"/>
            <a:ext cx="8598611"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pPr>
            <a:r>
              <a:t>Dr. Desirée Cox, MD, MPhil, PhD</a:t>
            </a:r>
            <a:br/>
            <a:r>
              <a:rPr sz="2100" b="1">
                <a:solidFill>
                  <a:srgbClr val="000000"/>
                </a:solidFill>
                <a:latin typeface="+mn-lt"/>
                <a:ea typeface="+mn-ea"/>
                <a:cs typeface="+mn-cs"/>
                <a:sym typeface="Helvetica"/>
              </a:rPr>
              <a:t>CEO and Founder, The HEALinc</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Affiliate Faculty Member, Rutgers University, New Jersey, USA</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Chair of the Joint National Stem Cell Ethics Committee (NSCEC) and National Medical Ethics Committee of The Bahamas</a:t>
            </a:r>
          </a:p>
        </p:txBody>
      </p:sp>
      <p:sp>
        <p:nvSpPr>
          <p:cNvPr id="155" name="Dr. Desirée Cox, MD, MPhil, PhD is a Rhodes Scholar, medical doctor, creative artist, and internationally respected thought leader in future health and regenerative medicine. Educated at McGill University (Canada), Oxford University (UK) and Cambridge Un"/>
          <p:cNvSpPr txBox="1">
            <a:spLocks noGrp="1"/>
          </p:cNvSpPr>
          <p:nvPr>
            <p:ph type="body" idx="4294967295"/>
          </p:nvPr>
        </p:nvSpPr>
        <p:spPr>
          <a:xfrm>
            <a:off x="10055652" y="2271041"/>
            <a:ext cx="13600873" cy="11285316"/>
          </a:xfrm>
          <a:prstGeom prst="rect">
            <a:avLst/>
          </a:prstGeom>
        </p:spPr>
        <p:txBody>
          <a:bodyPr/>
          <a:lstStyle/>
          <a:p>
            <a:pPr marL="0" indent="0" defTabSz="210311">
              <a:lnSpc>
                <a:spcPct val="100000"/>
              </a:lnSpc>
              <a:spcBef>
                <a:spcPts val="700"/>
              </a:spcBef>
              <a:buSzTx/>
              <a:buNone/>
              <a:defRPr sz="2300">
                <a:latin typeface="+mn-lt"/>
                <a:ea typeface="+mn-ea"/>
                <a:cs typeface="+mn-cs"/>
                <a:sym typeface="Helvetica"/>
              </a:defRPr>
            </a:pPr>
            <a:r>
              <a:t>Dr. Desirée Cox, MD, MPhil, PhD is a Rhodes Scholar, medical doctor, creative artist, and internationally respected thought leader in future health and regenerative medicine. Educated at McGill University (Canada), Oxford University (UK) and Cambridge University (UK), Dr. Desirée is the Founder and CEO of The HEALinc and The HEALinc Future Health Innovation Summit (</a:t>
            </a:r>
            <a:r>
              <a:rPr u="sng">
                <a:solidFill>
                  <a:srgbClr val="0000FF"/>
                </a:solidFill>
                <a:uFill>
                  <a:solidFill>
                    <a:srgbClr val="0000FF"/>
                  </a:solidFill>
                </a:uFill>
                <a:hlinkClick r:id="rId4"/>
              </a:rPr>
              <a:t>www.healincsummit.com</a:t>
            </a:r>
            <a:r>
              <a:t>). She is also the CEO of ArtRegen, CEO of the Biotech R&amp;D company BioPep and an Affiliate member of Rutgers University, Graduates Studies Faculty, New Jersey, USA. She is the first Rhodes Scholar from The Bahamas and the first woman Rhodes Scholar from the British Caribbean. She lives in the USA and The Bahamas.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As an innovator, her career in the UK, Europe, North America, The Bahamas, and Latin America has spanned clinical medicine, academia, research and development, regulatory sciences, and the design, development, and implementation of high–impact health and social enterprises. Dr. Cox is a thought leader in future health innovation with 20+ years in the healthcare space and an impressive, rare and unique range of skills and capacities integrating the sciences and the arts. Her experience in healthcare consulting includes consulting for biotech companies and major pharmaceutical companies, including Amgen, GSK and Novartis, on pipeline therapeutic products and medical devices.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In October 2017, she was honored by Oxford University as one of six alumni to have their portrait hung in the Great Hall at Pembroke College. She was one of 5 recipients of the 2019 International Advocacy Action Award at the World Stem Cell Summit in Miami, Florida. She was also a presenter at the 2018 Vatican ‘Unite to Cure’ Conference.</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Since 2014, she has been spearheading the development of a regulatory system and ecosystem in The Bahamas for accelerated patient access to stem cell, regenerative medicine and other future health technologies manufactured in the US and Europe, Latin America and Asia. At the 40th Independence Celebrations in 2013, the Bahamas Government honored Dr. Cox by issuing a 70-cent stamp into circulation bearing her photograph.</a:t>
            </a:r>
            <a:br/>
            <a:r>
              <a:rPr sz="1400"/>
              <a:t> </a:t>
            </a:r>
          </a:p>
        </p:txBody>
      </p:sp>
      <p:pic>
        <p:nvPicPr>
          <p:cNvPr id="156" name="Dr. Desiree_Cox.jpg" descr="Dr. Desiree_Cox.jpg"/>
          <p:cNvPicPr>
            <a:picLocks noChangeAspect="1"/>
          </p:cNvPicPr>
          <p:nvPr/>
        </p:nvPicPr>
        <p:blipFill>
          <a:blip r:embed="rId5"/>
          <a:stretch>
            <a:fillRect/>
          </a:stretch>
        </p:blipFill>
        <p:spPr>
          <a:xfrm>
            <a:off x="2485518" y="3425502"/>
            <a:ext cx="5257849" cy="6864996"/>
          </a:xfrm>
          <a:prstGeom prst="rect">
            <a:avLst/>
          </a:prstGeom>
          <a:ln w="12700">
            <a:miter lim="400000"/>
          </a:ln>
        </p:spPr>
      </p:pic>
    </p:spTree>
    <p:extLst>
      <p:ext uri="{BB962C8B-B14F-4D97-AF65-F5344CB8AC3E}">
        <p14:creationId xmlns:p14="http://schemas.microsoft.com/office/powerpoint/2010/main" val="277561043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31"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32"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33" name="Joshua Hare, MD, FACC, FAHA"/>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Joshua Hare, MD, FACC, FAHA</a:t>
            </a:r>
          </a:p>
        </p:txBody>
      </p:sp>
      <p:sp>
        <p:nvSpPr>
          <p:cNvPr id="234" name="Dr. Joshua Hare is Chief Sciences Officer, Senior Associate Dean for Experimental and Cellular Therapeutics, Director of the Interdisciplinary Stem Cell Institute (ISCI), and Louis Lemberg Professor of Medicine at the University of Miami Miller School of"/>
          <p:cNvSpPr txBox="1">
            <a:spLocks noGrp="1"/>
          </p:cNvSpPr>
          <p:nvPr>
            <p:ph type="body" idx="4294967295"/>
          </p:nvPr>
        </p:nvSpPr>
        <p:spPr>
          <a:xfrm>
            <a:off x="10055655" y="2017041"/>
            <a:ext cx="13600873" cy="11285316"/>
          </a:xfrm>
          <a:prstGeom prst="rect">
            <a:avLst/>
          </a:prstGeom>
        </p:spPr>
        <p:txBody>
          <a:bodyPr/>
          <a:lstStyle/>
          <a:p>
            <a:pPr marL="0" indent="0" defTabSz="330200">
              <a:lnSpc>
                <a:spcPct val="100000"/>
              </a:lnSpc>
              <a:spcBef>
                <a:spcPts val="0"/>
              </a:spcBef>
              <a:buSzTx/>
              <a:buNone/>
              <a:defRPr sz="2200" spc="-200">
                <a:latin typeface="+mn-lt"/>
                <a:ea typeface="+mn-ea"/>
                <a:cs typeface="+mn-cs"/>
                <a:sym typeface="Helvetica"/>
              </a:defRPr>
            </a:pPr>
            <a:r>
              <a:t>Dr. Joshua Hare is Chief Sciences Officer, Senior Associate Dean for Experimental and Cellular Therapeutics, Director of the Interdisciplinary Stem Cell Institute (ISCI), and Louis Lemberg Professor of Medicine at the University of Miami Miller School of Medicine. Dr. Hare is a practicing cardiologist and an expert in cardiovascular medicine, specializing in heart failure, myocardial infarction, inflammatory diseases of the heart, and heart transplantation. He is an internationally acknowledged pioneer in the field of stem cell therapeutics for human heart disease, and evaluates patients from all over the world for participation in clinical trials of this new experimental therapy.</a:t>
            </a:r>
            <a:endParaRPr spc="-19"/>
          </a:p>
          <a:p>
            <a:pPr marL="0" indent="0" defTabSz="330200">
              <a:lnSpc>
                <a:spcPct val="100000"/>
              </a:lnSpc>
              <a:spcBef>
                <a:spcPts val="0"/>
              </a:spcBef>
              <a:buSzTx/>
              <a:buNone/>
              <a:defRPr sz="2200" spc="-19">
                <a:latin typeface="+mn-lt"/>
                <a:ea typeface="+mn-ea"/>
                <a:cs typeface="+mn-cs"/>
                <a:sym typeface="Helvetica"/>
              </a:defRPr>
            </a:pPr>
            <a:endParaRPr spc="-19"/>
          </a:p>
          <a:p>
            <a:pPr marL="0" indent="0" defTabSz="330200">
              <a:lnSpc>
                <a:spcPct val="100000"/>
              </a:lnSpc>
              <a:spcBef>
                <a:spcPts val="0"/>
              </a:spcBef>
              <a:buSzTx/>
              <a:buNone/>
              <a:defRPr sz="2200" spc="-200">
                <a:latin typeface="+mn-lt"/>
                <a:ea typeface="+mn-ea"/>
                <a:cs typeface="+mn-cs"/>
                <a:sym typeface="Helvetica"/>
              </a:defRPr>
            </a:pPr>
            <a:r>
              <a:t>Dr. Hare is the director of the Interdisciplinary Stem Cell Institute, an Institute devoted to basic scientific and translational work in the field of stem cell therapy and regenerative medicine. The Institute houses 70 faculty members and 15 independent research groups. Dr. Hare led the first randomized allogeneic mesenchymal stromal cell (MSC) clinical trial for patients with myocardial infarction and has served as Principal Investigator of three major NHLBI programs that advance cell-based therapy. He has pioneered the use of allogenic MSCs for multiple disease areas. Under his leadership and in partnership with many faculty across the University of Miami campus, ISCI now has active programs in cancer biology, cardiology, aging, neonatology, skin diseases, bone diseases, neurologic diseases, ophthalmology, and a program devoted to the ethics of stem cell therapy.</a:t>
            </a:r>
            <a:endParaRPr spc="-19"/>
          </a:p>
          <a:p>
            <a:pPr marL="0" indent="0" defTabSz="330200">
              <a:lnSpc>
                <a:spcPct val="100000"/>
              </a:lnSpc>
              <a:spcBef>
                <a:spcPts val="0"/>
              </a:spcBef>
              <a:buSzTx/>
              <a:buNone/>
              <a:defRPr sz="2200" spc="-19">
                <a:latin typeface="+mn-lt"/>
                <a:ea typeface="+mn-ea"/>
                <a:cs typeface="+mn-cs"/>
                <a:sym typeface="Helvetica"/>
              </a:defRPr>
            </a:pPr>
            <a:endParaRPr spc="-19"/>
          </a:p>
          <a:p>
            <a:pPr marL="0" indent="0" defTabSz="330200">
              <a:lnSpc>
                <a:spcPct val="100000"/>
              </a:lnSpc>
              <a:spcBef>
                <a:spcPts val="0"/>
              </a:spcBef>
              <a:buSzTx/>
              <a:buNone/>
              <a:defRPr sz="2200" spc="-200">
                <a:latin typeface="+mn-lt"/>
                <a:ea typeface="+mn-ea"/>
                <a:cs typeface="+mn-cs"/>
                <a:sym typeface="Helvetica"/>
              </a:defRPr>
            </a:pPr>
            <a:r>
              <a:t>Dr. Hare has published nearly 400 original research articles, editorials, and review articles, and is the recipient of four active grants from the National Institutes of Health, three of which are active R01’s. He holds 27 active Investigational New Drug applications for cell-based therapy in patients with heart disease, including the first in the United States for Idiopathic Pulmonary Fibrosis and Aging Frailty. Dr. Hare is the PI of the UM National Heart Lung and Blood Institute Cardiac Cell Therapy Research Network (CCTRN) center; together these awards fund ~$3M in basic and translational research annually. Under his leadership, ISCI has been awarded $10M from The Starr Foundation and a $26M award from The Soffer Family. Dr. Hare has served in the past as chair of the Cardiac Contractility and Heart Failure study section of the National Institute of Health (NIH) and as a permanent member of the CICS study section, chaired the Stem Cell Working Group of the American Heart Association (AHA), and served as Chair of the AHA Basic Cardiovascular Science Council.</a:t>
            </a:r>
            <a:endParaRPr spc="-19"/>
          </a:p>
          <a:p>
            <a:pPr marL="0" indent="0" defTabSz="330200">
              <a:lnSpc>
                <a:spcPct val="100000"/>
              </a:lnSpc>
              <a:spcBef>
                <a:spcPts val="0"/>
              </a:spcBef>
              <a:buSzTx/>
              <a:buNone/>
              <a:defRPr sz="2200" spc="-19">
                <a:latin typeface="+mn-lt"/>
                <a:ea typeface="+mn-ea"/>
                <a:cs typeface="+mn-cs"/>
                <a:sym typeface="Helvetica"/>
              </a:defRPr>
            </a:pPr>
            <a:endParaRPr spc="-19"/>
          </a:p>
          <a:p>
            <a:pPr marL="0" indent="0" defTabSz="330200">
              <a:lnSpc>
                <a:spcPct val="100000"/>
              </a:lnSpc>
              <a:spcBef>
                <a:spcPts val="0"/>
              </a:spcBef>
              <a:buSzTx/>
              <a:buNone/>
              <a:defRPr sz="2200" spc="-200">
                <a:latin typeface="+mn-lt"/>
                <a:ea typeface="+mn-ea"/>
                <a:cs typeface="+mn-cs"/>
                <a:sym typeface="Helvetica"/>
              </a:defRPr>
            </a:pPr>
            <a:r>
              <a:t>Educated at the University of Pennsylvania (1984), Johns Hopkins University School of Medicine (1988), The Brigham and Women’s Hospital (1994), and Harvard Medical School, Dr. Hare spent 12 years on the faculty at Johns Hopkins University School of Medicine where he rose to the rank of Professor of Medicine and Biomedical Engineering, and Director of the Cardiac Transplant and Heart Failure program in 2004 before joining the faculty at the University of Miami Miller School of Medicine in 2007. Dr. Hare is an elected member of the American Association of Physicians (2011) and the Association of University Cardiologists (2007). Dr. Hare is the inventor of 15 United States patents, and his research discoveries have led to the founding of four biotechnology companies.</a:t>
            </a:r>
          </a:p>
        </p:txBody>
      </p:sp>
      <p:pic>
        <p:nvPicPr>
          <p:cNvPr id="235" name="Joshua Hare UPDATED Photo .jpg" descr="Joshua Hare UPDATED Photo .jpg"/>
          <p:cNvPicPr>
            <a:picLocks noChangeAspect="1"/>
          </p:cNvPicPr>
          <p:nvPr/>
        </p:nvPicPr>
        <p:blipFill>
          <a:blip r:embed="rId4"/>
          <a:srcRect b="2075"/>
          <a:stretch>
            <a:fillRect/>
          </a:stretch>
        </p:blipFill>
        <p:spPr>
          <a:xfrm>
            <a:off x="2485518" y="3425502"/>
            <a:ext cx="5257849" cy="6864996"/>
          </a:xfrm>
          <a:prstGeom prst="rect">
            <a:avLst/>
          </a:prstGeom>
          <a:ln w="12700">
            <a:miter lim="400000"/>
          </a:ln>
        </p:spPr>
      </p:pic>
      <p:sp>
        <p:nvSpPr>
          <p:cNvPr id="236" name="Professor of Medicine, University of Miami Miller School of Medicine Co-Founder and Chairman, Longeveron, Inc."/>
          <p:cNvSpPr txBox="1"/>
          <p:nvPr/>
        </p:nvSpPr>
        <p:spPr>
          <a:xfrm>
            <a:off x="1420968" y="11163548"/>
            <a:ext cx="7386947" cy="1320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nSpc>
                <a:spcPct val="100000"/>
              </a:lnSpc>
              <a:defRPr sz="2700" b="1" spc="-26"/>
            </a:pPr>
            <a:r>
              <a:t>Professor of Medicine, University of Miami Miller School of Medicine</a:t>
            </a:r>
            <a:br/>
            <a:r>
              <a:t>Co-Founder and Chairman, Longeveron, Inc.</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79"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80"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81" name="Dr. Jonathan Lakey, BSc, MSc, PhD"/>
          <p:cNvSpPr txBox="1"/>
          <p:nvPr/>
        </p:nvSpPr>
        <p:spPr>
          <a:xfrm>
            <a:off x="815136" y="104598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Jonathan Lakey, BSc, MSc, PhD</a:t>
            </a:r>
          </a:p>
        </p:txBody>
      </p:sp>
      <p:sp>
        <p:nvSpPr>
          <p:cNvPr id="282" name="Dr. Jonathan Lakey has had a long interest and research direction in cell and tissue transplantation with a focus on diabetes and islet transplantation. Dr. Lakey graduated from the University of Alberta (BSc, MSc, Ph.D.) and received post-post-doctoral "/>
          <p:cNvSpPr txBox="1">
            <a:spLocks noGrp="1"/>
          </p:cNvSpPr>
          <p:nvPr>
            <p:ph type="body" idx="4294967295"/>
          </p:nvPr>
        </p:nvSpPr>
        <p:spPr>
          <a:xfrm>
            <a:off x="10055655" y="2271041"/>
            <a:ext cx="13600873" cy="11285316"/>
          </a:xfrm>
          <a:prstGeom prst="rect">
            <a:avLst/>
          </a:prstGeom>
        </p:spPr>
        <p:txBody>
          <a:bodyPr/>
          <a:lstStyle/>
          <a:p>
            <a:pPr marL="0" indent="0" defTabSz="437513">
              <a:lnSpc>
                <a:spcPct val="100000"/>
              </a:lnSpc>
              <a:spcBef>
                <a:spcPts val="0"/>
              </a:spcBef>
              <a:buSzTx/>
              <a:buNone/>
              <a:defRPr sz="2500" spc="-100">
                <a:latin typeface="+mn-lt"/>
                <a:ea typeface="+mn-ea"/>
                <a:cs typeface="+mn-cs"/>
                <a:sym typeface="Helvetica"/>
              </a:defRPr>
            </a:pPr>
            <a:r>
              <a:t>Dr. Jonathan Lakey has had a long interest and research direction in cell and tissue transplantation with a focus on diabetes and islet transplantation. Dr. Lakey graduated from the University of Alberta (BSc, MSc, Ph.D.) and received post-post-doctoral training in Indianapolis and Seattle before returning to establish his research program at the University of Alberta. Dr. Lakey was also the Director of the Comprehensive Tissue Bank. Currently, Dr. Lakey is a Professor in the Department of Surgery and in Biomedical Engineering at the University of California Irvine. Dr. Lakey also served as the Director of the Clinical Islet Program at the University of California Irvine before transitioning to become co-Founder and CSO of Xostem.  His contributions and partnership with Dr. James Shapiro led towards the improvement of islet isolation techniques and the development of the “Edmonton Protocol” for patients with Type 1 diabetes, a recognized major advancement in the treatment of diabetes. Dr. Lakey has been awarded research grants and awards for diabetes and transplantation research from the Alberta Heritage Foundation for Medical Research (AHFMR), Canadian Diabetes Association, and the Juvenile Diabetes Foundation International (JDFI). Dr. Lakey values the mentoring of MSc and Ph.D. students in his research laboratory and supported the training of technicians from several research and islet laboratories worldwide.</a:t>
            </a:r>
            <a:endParaRPr spc="-24"/>
          </a:p>
          <a:p>
            <a:pPr marL="0" indent="0" defTabSz="437513">
              <a:lnSpc>
                <a:spcPct val="100000"/>
              </a:lnSpc>
              <a:spcBef>
                <a:spcPts val="0"/>
              </a:spcBef>
              <a:buSzTx/>
              <a:buNone/>
              <a:defRPr sz="2500" spc="-24">
                <a:latin typeface="+mn-lt"/>
                <a:ea typeface="+mn-ea"/>
                <a:cs typeface="+mn-cs"/>
                <a:sym typeface="Helvetica"/>
              </a:defRPr>
            </a:pPr>
            <a:endParaRPr spc="-24"/>
          </a:p>
          <a:p>
            <a:pPr marL="0" indent="0" defTabSz="437513">
              <a:lnSpc>
                <a:spcPct val="100000"/>
              </a:lnSpc>
              <a:spcBef>
                <a:spcPts val="0"/>
              </a:spcBef>
              <a:buSzTx/>
              <a:buNone/>
              <a:defRPr sz="2500" spc="-100">
                <a:latin typeface="+mn-lt"/>
                <a:ea typeface="+mn-ea"/>
                <a:cs typeface="+mn-cs"/>
                <a:sym typeface="Helvetica"/>
              </a:defRPr>
            </a:pPr>
            <a:r>
              <a:t>Dr. Lakey has been recognized locally, nationally, and internationally for his groundbreaking research and innovative technologies. Among his honors, Dr. Lakey is the recipient of the Outstanding Leadership in Science Award from Alberta Science &amp; Technology, Outstanding Achievement Award from the Canadian Diabetes Association, and Studentship Awards from the Canadian Society for Clinical Investigations Trainee Award and Royal College of Physicians and Surgeons. Dr. Lakey was honored with the Meritorious Service Medal (2005) by the Governor-General of Canada. Recently, Dr Lakey’s team was awarded UC Irvine School of Business and Medicine top award competition and UC Irvine Chancellor Award.</a:t>
            </a:r>
          </a:p>
        </p:txBody>
      </p:sp>
      <p:pic>
        <p:nvPicPr>
          <p:cNvPr id="283" name="Jon Lakey UPDATED Photo.jpg" descr="Jon Lakey UPDATED Photo.jpg"/>
          <p:cNvPicPr>
            <a:picLocks noChangeAspect="1"/>
          </p:cNvPicPr>
          <p:nvPr/>
        </p:nvPicPr>
        <p:blipFill>
          <a:blip r:embed="rId4"/>
          <a:srcRect r="8531"/>
          <a:stretch>
            <a:fillRect/>
          </a:stretch>
        </p:blipFill>
        <p:spPr>
          <a:xfrm>
            <a:off x="2485518" y="3425502"/>
            <a:ext cx="5257849" cy="6864996"/>
          </a:xfrm>
          <a:prstGeom prst="rect">
            <a:avLst/>
          </a:prstGeom>
          <a:ln w="12700">
            <a:miter lim="400000"/>
          </a:ln>
        </p:spPr>
      </p:pic>
      <p:sp>
        <p:nvSpPr>
          <p:cNvPr id="284" name="Professor Emeritus, University of California, Irvine Expert in DM and Regenerative Medicine"/>
          <p:cNvSpPr txBox="1"/>
          <p:nvPr/>
        </p:nvSpPr>
        <p:spPr>
          <a:xfrm>
            <a:off x="1300627" y="11100523"/>
            <a:ext cx="7627630" cy="889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00000"/>
              </a:lnSpc>
              <a:defRPr sz="2600" b="1" spc="-26"/>
            </a:lvl1pPr>
          </a:lstStyle>
          <a:p>
            <a:r>
              <a:t>Professor Emeritus, University of California, Irvine Expert in DM and Regenerative Medicine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19"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20"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21" name="Gregory C. Neil, MD"/>
          <p:cNvSpPr txBox="1"/>
          <p:nvPr/>
        </p:nvSpPr>
        <p:spPr>
          <a:xfrm>
            <a:off x="1227693" y="105121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Gregory C. Neil, MD</a:t>
            </a:r>
          </a:p>
        </p:txBody>
      </p:sp>
      <p:sp>
        <p:nvSpPr>
          <p:cNvPr id="322" name="Dr. Neil is a board-certified plastic and reconstructive surgeon. In addition to cosmetic surgery, he performs reconstructive surgeries such as cleft lip and palate, as well as breast reconstructions after mastectomy. He also specializes in hand and maxi"/>
          <p:cNvSpPr txBox="1">
            <a:spLocks noGrp="1"/>
          </p:cNvSpPr>
          <p:nvPr>
            <p:ph type="body" idx="4294967295"/>
          </p:nvPr>
        </p:nvSpPr>
        <p:spPr>
          <a:xfrm>
            <a:off x="10055655" y="2271041"/>
            <a:ext cx="13600873" cy="11285316"/>
          </a:xfrm>
          <a:prstGeom prst="rect">
            <a:avLst/>
          </a:prstGeom>
        </p:spPr>
        <p:txBody>
          <a:bodyPr/>
          <a:lstStyle/>
          <a:p>
            <a:pPr marL="0" indent="0" defTabSz="825500">
              <a:lnSpc>
                <a:spcPct val="100000"/>
              </a:lnSpc>
              <a:spcBef>
                <a:spcPts val="0"/>
              </a:spcBef>
              <a:buSzTx/>
              <a:buNone/>
              <a:defRPr sz="2500" spc="-100">
                <a:latin typeface="+mn-lt"/>
                <a:ea typeface="+mn-ea"/>
                <a:cs typeface="+mn-cs"/>
                <a:sym typeface="Helvetica"/>
              </a:defRPr>
            </a:pPr>
            <a:r>
              <a:t>Dr. Neil is a board-certified plastic and reconstructive surgeon. In addition to cosmetic surgery, he performs reconstructive surgeries such as cleft lip and palate, as well as breast reconstructions after mastectomy. He also specializes in hand and maxillofacial surgery.</a:t>
            </a:r>
            <a:endParaRPr spc="-24"/>
          </a:p>
          <a:p>
            <a:pPr marL="0" indent="0" defTabSz="825500">
              <a:lnSpc>
                <a:spcPct val="100000"/>
              </a:lnSpc>
              <a:spcBef>
                <a:spcPts val="0"/>
              </a:spcBef>
              <a:buSzTx/>
              <a:buNone/>
              <a:defRPr sz="2500" spc="-100">
                <a:latin typeface="+mn-lt"/>
                <a:ea typeface="+mn-ea"/>
                <a:cs typeface="+mn-cs"/>
                <a:sym typeface="Helvetica"/>
              </a:defRPr>
            </a:pPr>
            <a:r>
              <a:t> </a:t>
            </a:r>
            <a:endParaRPr spc="-24"/>
          </a:p>
          <a:p>
            <a:pPr marL="0" indent="0" defTabSz="825500">
              <a:lnSpc>
                <a:spcPct val="100000"/>
              </a:lnSpc>
              <a:spcBef>
                <a:spcPts val="0"/>
              </a:spcBef>
              <a:buSzTx/>
              <a:buNone/>
              <a:defRPr sz="2500" spc="-100">
                <a:latin typeface="+mn-lt"/>
                <a:ea typeface="+mn-ea"/>
                <a:cs typeface="+mn-cs"/>
                <a:sym typeface="Helvetica"/>
              </a:defRPr>
            </a:pPr>
            <a:r>
              <a:t>Graduating from Munro College, Dr. Neil was successful in the Cambridge GCE advanced level examinations in five subjects, including a distinction in chemistry. He was therefore awarded the Stephen Harle Chemistry Prize in 1980. He was then accepted at the University of Windsor in Canada, where he eventually obtained an honors degree in biology and biochemistry. His interest in marine biology gave way to an appreciation for human anatomy, and he therefore found himself applying to medical school. </a:t>
            </a:r>
            <a:endParaRPr spc="-24"/>
          </a:p>
          <a:p>
            <a:pPr marL="0" indent="0" defTabSz="825500">
              <a:lnSpc>
                <a:spcPct val="100000"/>
              </a:lnSpc>
              <a:spcBef>
                <a:spcPts val="0"/>
              </a:spcBef>
              <a:buSzTx/>
              <a:buNone/>
              <a:defRPr sz="2500" spc="-100">
                <a:latin typeface="+mn-lt"/>
                <a:ea typeface="+mn-ea"/>
                <a:cs typeface="+mn-cs"/>
                <a:sym typeface="Helvetica"/>
              </a:defRPr>
            </a:pPr>
            <a:r>
              <a:t> </a:t>
            </a:r>
            <a:endParaRPr spc="-24"/>
          </a:p>
          <a:p>
            <a:pPr marL="0" indent="0" defTabSz="825500">
              <a:lnSpc>
                <a:spcPct val="100000"/>
              </a:lnSpc>
              <a:spcBef>
                <a:spcPts val="0"/>
              </a:spcBef>
              <a:buSzTx/>
              <a:buNone/>
              <a:defRPr sz="2500" spc="-100">
                <a:latin typeface="+mn-lt"/>
                <a:ea typeface="+mn-ea"/>
                <a:cs typeface="+mn-cs"/>
                <a:sym typeface="Helvetica"/>
              </a:defRPr>
            </a:pPr>
            <a:r>
              <a:t>Dr. Neil attended the University of the West Indies, Mona Campus, Jamaica, and subsequently transferred to the Bahamas in 1989 for a medical internship. His search for additional training took him to SUNY Brooklyn, where he worked in the specialty of OB/GYN and soon developed an interest in trauma surgery. He was accepted into the surgery program at St. Luke’s-Roosevelt Hospital. Dr. Neil worked with the surgical team and emergency room for a year in Freeport, after which he applied and was accepted for plastic and reconstructive surgery training in Richmond, Virginia. There, he was awarded the S. Dawson Theogaraj prize for academic excellence. Dr. Neil now runs a busy plastic and reconstructive surgery office and has served for more than 10 years as the Chief of Surgery at Doctors Hospital in the Bahamas.</a:t>
            </a:r>
          </a:p>
        </p:txBody>
      </p:sp>
      <p:pic>
        <p:nvPicPr>
          <p:cNvPr id="323" name="Gregory Neil UPDATED Photo .jpg" descr="Gregory Neil UPDATED Photo .jpg"/>
          <p:cNvPicPr>
            <a:picLocks noChangeAspect="1"/>
          </p:cNvPicPr>
          <p:nvPr/>
        </p:nvPicPr>
        <p:blipFill>
          <a:blip r:embed="rId4"/>
          <a:srcRect b="12954"/>
          <a:stretch>
            <a:fillRect/>
          </a:stretch>
        </p:blipFill>
        <p:spPr>
          <a:xfrm>
            <a:off x="2485518" y="3425502"/>
            <a:ext cx="5257849" cy="6864996"/>
          </a:xfrm>
          <a:prstGeom prst="rect">
            <a:avLst/>
          </a:prstGeom>
          <a:ln w="12700">
            <a:miter lim="400000"/>
          </a:ln>
        </p:spPr>
      </p:pic>
      <p:sp>
        <p:nvSpPr>
          <p:cNvPr id="324" name="Plastic Surgeon, Bahamas Plastic Surgery Center"/>
          <p:cNvSpPr txBox="1"/>
          <p:nvPr/>
        </p:nvSpPr>
        <p:spPr>
          <a:xfrm>
            <a:off x="1300603" y="10980818"/>
            <a:ext cx="7627630"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500" b="1" spc="-25"/>
            </a:lvl1pPr>
          </a:lstStyle>
          <a:p>
            <a:r>
              <a:t>Plastic Surgeon, Bahamas Plastic Surgery Center</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03"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04"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05" name="Alejandro Mesples, MD"/>
          <p:cNvSpPr txBox="1"/>
          <p:nvPr/>
        </p:nvSpPr>
        <p:spPr>
          <a:xfrm>
            <a:off x="815136" y="104725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Alejandro Mesples, MD</a:t>
            </a:r>
          </a:p>
        </p:txBody>
      </p:sp>
      <p:sp>
        <p:nvSpPr>
          <p:cNvPr id="306" name="Alejandro Mesples is a gifted Interventional Cardiologist with more than 10,000 endovascular procedures done in coronary and peripheral artery disease. He is accredited by Educational Commission for Foreign Medical Graduates (ECFMG) from United States an"/>
          <p:cNvSpPr txBox="1">
            <a:spLocks noGrp="1"/>
          </p:cNvSpPr>
          <p:nvPr>
            <p:ph type="body" idx="4294967295"/>
          </p:nvPr>
        </p:nvSpPr>
        <p:spPr>
          <a:xfrm>
            <a:off x="10055655" y="2271041"/>
            <a:ext cx="13600873" cy="11285316"/>
          </a:xfrm>
          <a:prstGeom prst="rect">
            <a:avLst/>
          </a:prstGeom>
        </p:spPr>
        <p:txBody>
          <a:bodyPr/>
          <a:lstStyle/>
          <a:p>
            <a:pPr marL="0" indent="0" defTabSz="396237">
              <a:lnSpc>
                <a:spcPct val="100000"/>
              </a:lnSpc>
              <a:spcBef>
                <a:spcPts val="0"/>
              </a:spcBef>
              <a:buSzTx/>
              <a:buNone/>
              <a:defRPr sz="2500" spc="-200">
                <a:latin typeface="+mn-lt"/>
                <a:ea typeface="+mn-ea"/>
                <a:cs typeface="+mn-cs"/>
                <a:sym typeface="Helvetica"/>
              </a:defRPr>
            </a:pPr>
            <a:r>
              <a:t>Alejandro Mesples is a gifted Interventional Cardiologist with more than 10,000 endovascular procedures done in coronary and peripheral artery disease. He is accredited by Educational Commission for Foreign Medical Graduates (ECFMG) from United States and member of ESC (European Society of Cardiology) and European Association of Percutaneous Cardiovasc Interventions (EAPCI). He has Medical License in Bahamas and is Interventional Cardiologist at Doctors Hospital, Nassau Bahamas.</a:t>
            </a:r>
            <a:endParaRPr spc="-23"/>
          </a:p>
          <a:p>
            <a:pPr marL="0" indent="0" defTabSz="396237">
              <a:lnSpc>
                <a:spcPct val="100000"/>
              </a:lnSpc>
              <a:spcBef>
                <a:spcPts val="0"/>
              </a:spcBef>
              <a:buSzTx/>
              <a:buNone/>
              <a:defRPr sz="2500" spc="-23">
                <a:latin typeface="+mn-lt"/>
                <a:ea typeface="+mn-ea"/>
                <a:cs typeface="+mn-cs"/>
                <a:sym typeface="Helvetica"/>
              </a:defRPr>
            </a:pPr>
            <a:endParaRPr spc="-23"/>
          </a:p>
          <a:p>
            <a:pPr marL="0" indent="0" defTabSz="396237">
              <a:lnSpc>
                <a:spcPct val="100000"/>
              </a:lnSpc>
              <a:spcBef>
                <a:spcPts val="0"/>
              </a:spcBef>
              <a:buSzTx/>
              <a:buNone/>
              <a:defRPr sz="2500" spc="-200">
                <a:latin typeface="+mn-lt"/>
                <a:ea typeface="+mn-ea"/>
                <a:cs typeface="+mn-cs"/>
                <a:sym typeface="Helvetica"/>
              </a:defRPr>
            </a:pPr>
            <a:r>
              <a:t>Dr. Mesples is an expert in coronary and peripheral arteries revascularization procedures with different medical devices and a world-famous researcher in the use of bone marrow stem cells for the treatment of diabetes and its vascular complications. With more than 300 patients treated with his bone marrow stem cell treatment protocol, and owner of patent WO2010062999 DIABETES CELL THERAPY, he has made important publications in many indexed international medical journals and presented his experience in numerous scientific medical events. As Chief Science Officer (C.S.O.) of Global Cell Med (GCM), Nassau, Bahamas is responsible of Bone Marrow Stem Cells Transplant Research Program in Diabetic Patients, approved by Government of Bahamas as well.</a:t>
            </a:r>
            <a:endParaRPr spc="-23"/>
          </a:p>
          <a:p>
            <a:pPr marL="0" indent="0" defTabSz="396237">
              <a:lnSpc>
                <a:spcPct val="100000"/>
              </a:lnSpc>
              <a:spcBef>
                <a:spcPts val="0"/>
              </a:spcBef>
              <a:buSzTx/>
              <a:buNone/>
              <a:defRPr sz="2500" spc="-23">
                <a:latin typeface="+mn-lt"/>
                <a:ea typeface="+mn-ea"/>
                <a:cs typeface="+mn-cs"/>
                <a:sym typeface="Helvetica"/>
              </a:defRPr>
            </a:pPr>
            <a:endParaRPr spc="-23"/>
          </a:p>
          <a:p>
            <a:pPr marL="0" indent="0" defTabSz="396237">
              <a:lnSpc>
                <a:spcPct val="100000"/>
              </a:lnSpc>
              <a:spcBef>
                <a:spcPts val="0"/>
              </a:spcBef>
              <a:buSzTx/>
              <a:buNone/>
              <a:defRPr sz="2500" spc="-200">
                <a:latin typeface="+mn-lt"/>
                <a:ea typeface="+mn-ea"/>
                <a:cs typeface="+mn-cs"/>
                <a:sym typeface="Helvetica"/>
              </a:defRPr>
            </a:pPr>
            <a:r>
              <a:t>Dr. Mesples obtained his medical degree in Argentina and made his fellowship (AFSA) in Cardiovascular Pathology at Louis Pasteur University – Strasbourg, France (Civil Hospital) and Interventional Cardiology in University of Barcelona, Spain (Hospital of Bellvitge). He was Head of Department of Interventional Cardiology at Public Hospitals in Argentina. Principal investigator of the Ministry of Health of Argentina (INCUCAI) in Stem Cells and Diabetes Protocols. He held positions such as Scientific Advisor, Researcher and Director of Research Units with biological products in Stematix – Houston, Texas (USA), Shenzhen Beike (China), he was Cardiologist in Hospital of San Isidro, Buenos Aires University (2010-15) and Senior Medical Director in Fundación Cencis Panama and Director / owner of Biotech Assistance Corp (Panama), deeply knowing the medical and regulatory environment of Central America and the Caribbean Region. Editorial Board Member on “NorCal Open Access Publications”. In 2018 he was awarded the Annual Prize of the Einsteinium Foundation – Biotechnological Development.</a:t>
            </a:r>
          </a:p>
        </p:txBody>
      </p:sp>
      <p:pic>
        <p:nvPicPr>
          <p:cNvPr id="307" name="Alejandro Mesples.jpeg" descr="Alejandro Mesples.jpeg"/>
          <p:cNvPicPr>
            <a:picLocks noChangeAspect="1"/>
          </p:cNvPicPr>
          <p:nvPr/>
        </p:nvPicPr>
        <p:blipFill>
          <a:blip r:embed="rId4"/>
          <a:srcRect l="11705" r="11705"/>
          <a:stretch>
            <a:fillRect/>
          </a:stretch>
        </p:blipFill>
        <p:spPr>
          <a:xfrm>
            <a:off x="2485518" y="3425502"/>
            <a:ext cx="5257849" cy="6864996"/>
          </a:xfrm>
          <a:prstGeom prst="rect">
            <a:avLst/>
          </a:prstGeom>
          <a:ln w="12700">
            <a:miter lim="400000"/>
          </a:ln>
        </p:spPr>
      </p:pic>
      <p:sp>
        <p:nvSpPr>
          <p:cNvPr id="308" name="Interventional Cardiologist, Doctors Hospital"/>
          <p:cNvSpPr txBox="1"/>
          <p:nvPr/>
        </p:nvSpPr>
        <p:spPr>
          <a:xfrm>
            <a:off x="1300627" y="11112142"/>
            <a:ext cx="7627630"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700" b="1" spc="-26"/>
            </a:lvl1pPr>
          </a:lstStyle>
          <a:p>
            <a:r>
              <a:t>Interventional Cardiologist, Doctors Hospital</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327"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328"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329" name="Dr. Conville S. Brown, MD, FACC, FESC"/>
          <p:cNvSpPr txBox="1"/>
          <p:nvPr/>
        </p:nvSpPr>
        <p:spPr>
          <a:xfrm>
            <a:off x="1227693" y="10512162"/>
            <a:ext cx="7773449"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Dr. Conville S. Brown, MD, FACC, FESC</a:t>
            </a:r>
          </a:p>
        </p:txBody>
      </p:sp>
      <p:sp>
        <p:nvSpPr>
          <p:cNvPr id="330" name="A cardiologist, medical pioneer, healthcare developer, and builder in the Bahamas and Caribbean, Dr. Conville S. Brown has devoted his life to the good health, welfare and service of others. He is the first Bahamian Fellow of the American College of Card"/>
          <p:cNvSpPr txBox="1">
            <a:spLocks noGrp="1"/>
          </p:cNvSpPr>
          <p:nvPr>
            <p:ph type="body" idx="4294967295"/>
          </p:nvPr>
        </p:nvSpPr>
        <p:spPr>
          <a:xfrm>
            <a:off x="10055655" y="2271041"/>
            <a:ext cx="13600873" cy="11285316"/>
          </a:xfrm>
          <a:prstGeom prst="rect">
            <a:avLst/>
          </a:prstGeom>
        </p:spPr>
        <p:txBody>
          <a:bodyPr/>
          <a:lstStyle/>
          <a:p>
            <a:pPr marL="0" indent="0" defTabSz="825500">
              <a:lnSpc>
                <a:spcPct val="100000"/>
              </a:lnSpc>
              <a:spcBef>
                <a:spcPts val="0"/>
              </a:spcBef>
              <a:buSzTx/>
              <a:buNone/>
              <a:defRPr sz="2500" spc="-100">
                <a:latin typeface="+mn-lt"/>
                <a:ea typeface="+mn-ea"/>
                <a:cs typeface="+mn-cs"/>
                <a:sym typeface="Helvetica"/>
              </a:defRPr>
            </a:pPr>
            <a:r>
              <a:t>A cardiologist, medical pioneer, healthcare developer, and builder in the Bahamas and Caribbean, Dr. Conville S. Brown has devoted his life to the good health, welfare and service of others. He is the first Bahamian Fellow of the American College of Cardiology (FACC), 3/1994 and the European Society of Cardiology (FESC).</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Dr. Brown founded the Bahamas Centre for Heart Disease, Ltd. (the Bahamas Heart Centre) in 1990. As physician-in-chief, he has engineered several firsts for the Bahamas and the Caribbean, including but not limited to: color echocardiography, pacemaker implants, SPECT nuclear cardiology, telemedicine, supported open heart surgery, cardiac catheterization, coronary angiography, angioplasty, stenting, defibrillators and resynchronization therapy.</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The Cancer Centre Bahamas – the only American College of Radiation Oncology (ACRO)-accredited cancer center in the world outside the US – was developed by Dr. Brown and colleagues in 2004. Dr. Brown received special honors as “Jones Communications Network’s Civil Society Person of the Year” in 2009, along with the Bahamas Icon Award for Health in 2015 and the Caribbean Cardiac Society Award in 2016. Dr. Brown was featured as one of “The 10 Most Innovative Business Leaders to Follow” in the 99th Issue of The Business Beyond Magazine in October 2021.</a:t>
            </a:r>
            <a:endParaRPr spc="-24"/>
          </a:p>
          <a:p>
            <a:pPr marL="0" indent="0" defTabSz="825500">
              <a:lnSpc>
                <a:spcPct val="100000"/>
              </a:lnSpc>
              <a:spcBef>
                <a:spcPts val="0"/>
              </a:spcBef>
              <a:buSzTx/>
              <a:buNone/>
              <a:defRPr sz="2500" spc="-24">
                <a:latin typeface="+mn-lt"/>
                <a:ea typeface="+mn-ea"/>
                <a:cs typeface="+mn-cs"/>
                <a:sym typeface="Helvetica"/>
              </a:defRPr>
            </a:pPr>
            <a:endParaRPr spc="-24"/>
          </a:p>
          <a:p>
            <a:pPr marL="0" indent="0" defTabSz="825500">
              <a:lnSpc>
                <a:spcPct val="100000"/>
              </a:lnSpc>
              <a:spcBef>
                <a:spcPts val="0"/>
              </a:spcBef>
              <a:buSzTx/>
              <a:buNone/>
              <a:defRPr sz="2500" spc="-100">
                <a:latin typeface="+mn-lt"/>
                <a:ea typeface="+mn-ea"/>
                <a:cs typeface="+mn-cs"/>
                <a:sym typeface="Helvetica"/>
              </a:defRPr>
            </a:pPr>
            <a:r>
              <a:t>Upon the invitation of Prime Minister Baldwin Spencer of Antigua and Barbuda in 2009, Dr. Brown built the Medical Pavilion Antigua – home to The Cancer Centre Eastern Caribbean and the Heart Centre Antigua for The Organization of Eastern Caribbean States – as the OECS’ first sub-regional specialist medical center. Dr. Brown is the founder, developer, owner, and principal of the Partners Interventional Centre, Jamaica (PICJ).</a:t>
            </a:r>
          </a:p>
        </p:txBody>
      </p:sp>
      <p:pic>
        <p:nvPicPr>
          <p:cNvPr id="331" name="Conville Brown.png" descr="Conville Brown.png"/>
          <p:cNvPicPr>
            <a:picLocks noChangeAspect="1"/>
          </p:cNvPicPr>
          <p:nvPr/>
        </p:nvPicPr>
        <p:blipFill>
          <a:blip r:embed="rId4"/>
          <a:srcRect l="2645"/>
          <a:stretch>
            <a:fillRect/>
          </a:stretch>
        </p:blipFill>
        <p:spPr>
          <a:xfrm>
            <a:off x="2485518" y="3425502"/>
            <a:ext cx="5257849" cy="6864996"/>
          </a:xfrm>
          <a:prstGeom prst="rect">
            <a:avLst/>
          </a:prstGeom>
          <a:ln w="12700">
            <a:miter lim="400000"/>
          </a:ln>
        </p:spPr>
      </p:pic>
      <p:sp>
        <p:nvSpPr>
          <p:cNvPr id="332" name="Chairman, President and CEO, The Cancer Centre"/>
          <p:cNvSpPr txBox="1"/>
          <p:nvPr/>
        </p:nvSpPr>
        <p:spPr>
          <a:xfrm>
            <a:off x="1300603" y="10980818"/>
            <a:ext cx="7627630"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2500" b="1" spc="-25"/>
            </a:lvl1pPr>
          </a:lstStyle>
          <a:p>
            <a:r>
              <a:t>Chairman, President and CEO, The Cancer Centre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_Thank You to Our Sponsors copy_Part3.pdf" descr="HEALinc Powerpoint_Thank You to Our Sponsors copy_Part3.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 name="Rectangle"/>
          <p:cNvSpPr/>
          <p:nvPr/>
        </p:nvSpPr>
        <p:spPr>
          <a:xfrm>
            <a:off x="-72293" y="12828612"/>
            <a:ext cx="24751094" cy="934086"/>
          </a:xfrm>
          <a:prstGeom prst="rect">
            <a:avLst/>
          </a:prstGeom>
          <a:solidFill>
            <a:srgbClr val="A5419A"/>
          </a:solidFill>
          <a:ln w="25400">
            <a:solidFill>
              <a:schemeClr val="accent1"/>
            </a:solidFill>
          </a:ln>
        </p:spPr>
        <p:txBody>
          <a:bodyPr lIns="50800" tIns="50800" rIns="50800" bIns="50800" anchor="ctr"/>
          <a:lstStyle/>
          <a:p>
            <a:pPr>
              <a:defRPr sz="2400"/>
            </a:pPr>
            <a:endParaRPr/>
          </a:p>
        </p:txBody>
      </p:sp>
      <p:pic>
        <p:nvPicPr>
          <p:cNvPr id="547" name="HEALinc Powerpoint Background.jpg" descr="HEALinc Powerpoint Background.jpg"/>
          <p:cNvPicPr>
            <a:picLocks noChangeAspect="1"/>
          </p:cNvPicPr>
          <p:nvPr/>
        </p:nvPicPr>
        <p:blipFill>
          <a:blip r:embed="rId2"/>
          <a:srcRect l="2545" t="36410" r="3700" b="36411"/>
          <a:stretch>
            <a:fillRect/>
          </a:stretch>
        </p:blipFill>
        <p:spPr>
          <a:xfrm>
            <a:off x="-56358" y="9061"/>
            <a:ext cx="24496890" cy="1331404"/>
          </a:xfrm>
          <a:prstGeom prst="rect">
            <a:avLst/>
          </a:prstGeom>
          <a:ln w="12700">
            <a:solidFill>
              <a:srgbClr val="DDDDDD"/>
            </a:solidFill>
            <a:miter lim="400000"/>
          </a:ln>
        </p:spPr>
      </p:pic>
      <p:sp>
        <p:nvSpPr>
          <p:cNvPr id="548"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FFFFFF"/>
                </a:solidFill>
                <a:latin typeface="Graphik-SemiboldItalic"/>
                <a:ea typeface="Graphik-SemiboldItalic"/>
                <a:cs typeface="Graphik-SemiboldItalic"/>
                <a:sym typeface="Graphik Semibold"/>
              </a:defRPr>
            </a:lvl1pPr>
          </a:lstStyle>
          <a:p>
            <a:r>
              <a:t>www.healincsummit.com</a:t>
            </a:r>
          </a:p>
        </p:txBody>
      </p:sp>
      <p:pic>
        <p:nvPicPr>
          <p:cNvPr id="549"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550" name="Greg Grinberg"/>
          <p:cNvSpPr txBox="1"/>
          <p:nvPr/>
        </p:nvSpPr>
        <p:spPr>
          <a:xfrm>
            <a:off x="2662677" y="11106221"/>
            <a:ext cx="136914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Chair</a:t>
            </a:r>
          </a:p>
        </p:txBody>
      </p:sp>
      <p:sp>
        <p:nvSpPr>
          <p:cNvPr id="551" name="Greg Grinberg is CEO of ActualFood, which seeks to fight chronic disease by building an online grocery system that nudges consumers to make healthy choices."/>
          <p:cNvSpPr txBox="1">
            <a:spLocks noGrp="1"/>
          </p:cNvSpPr>
          <p:nvPr>
            <p:ph type="body" sz="quarter" idx="4294967295"/>
          </p:nvPr>
        </p:nvSpPr>
        <p:spPr>
          <a:xfrm>
            <a:off x="8211422" y="2868414"/>
            <a:ext cx="14767669" cy="820675"/>
          </a:xfrm>
          <a:prstGeom prst="rect">
            <a:avLst/>
          </a:prstGeom>
        </p:spPr>
        <p:txBody>
          <a:bodyPr/>
          <a:lstStyle>
            <a:lvl1pPr marL="0" indent="0" algn="ctr" defTabSz="457200">
              <a:lnSpc>
                <a:spcPct val="100000"/>
              </a:lnSpc>
              <a:spcBef>
                <a:spcPts val="0"/>
              </a:spcBef>
              <a:buSzTx/>
              <a:buNone/>
              <a:defRPr sz="4000" b="1">
                <a:latin typeface="+mn-lt"/>
                <a:ea typeface="+mn-ea"/>
                <a:cs typeface="+mn-cs"/>
                <a:sym typeface="Helvetica Neue"/>
              </a:defRPr>
            </a:lvl1pPr>
          </a:lstStyle>
          <a:p>
            <a:r>
              <a:t>Panelists</a:t>
            </a:r>
          </a:p>
        </p:txBody>
      </p:sp>
      <p:pic>
        <p:nvPicPr>
          <p:cNvPr id="552" name="image2.jpeg" descr="image2.jpeg"/>
          <p:cNvPicPr>
            <a:picLocks noChangeAspect="1"/>
          </p:cNvPicPr>
          <p:nvPr/>
        </p:nvPicPr>
        <p:blipFill>
          <a:blip r:embed="rId4"/>
          <a:srcRect/>
          <a:stretch>
            <a:fillRect/>
          </a:stretch>
        </p:blipFill>
        <p:spPr>
          <a:xfrm>
            <a:off x="1390653" y="4638944"/>
            <a:ext cx="4648433" cy="6069302"/>
          </a:xfrm>
          <a:prstGeom prst="rect">
            <a:avLst/>
          </a:prstGeom>
          <a:ln w="12700">
            <a:miter lim="400000"/>
          </a:ln>
        </p:spPr>
      </p:pic>
      <p:sp>
        <p:nvSpPr>
          <p:cNvPr id="553" name="Greg Grinberg"/>
          <p:cNvSpPr txBox="1"/>
          <p:nvPr/>
        </p:nvSpPr>
        <p:spPr>
          <a:xfrm>
            <a:off x="8211422" y="1621290"/>
            <a:ext cx="14900297" cy="1651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4500">
                <a:solidFill>
                  <a:srgbClr val="A5419A"/>
                </a:solidFill>
                <a:latin typeface="Canela Bold"/>
                <a:ea typeface="Canela Bold"/>
                <a:cs typeface="Canela Bold"/>
                <a:sym typeface="Canela Bold"/>
              </a:defRPr>
            </a:lvl1pPr>
          </a:lstStyle>
          <a:p>
            <a:r>
              <a:t>Panel: Curating Regenerative Medicine Ecosystems</a:t>
            </a:r>
            <a:endParaRPr>
              <a:latin typeface="Canela Regular"/>
              <a:ea typeface="Canela Regular"/>
              <a:cs typeface="Canela Regular"/>
              <a:sym typeface="Canela Regular"/>
            </a:endParaRPr>
          </a:p>
        </p:txBody>
      </p:sp>
      <p:sp>
        <p:nvSpPr>
          <p:cNvPr id="554" name="Executive Chair, LEVF; CEO, ActualFood"/>
          <p:cNvSpPr txBox="1"/>
          <p:nvPr/>
        </p:nvSpPr>
        <p:spPr>
          <a:xfrm>
            <a:off x="1691587" y="11586504"/>
            <a:ext cx="4046731"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t>Dr. Desirée Cox</a:t>
            </a:r>
          </a:p>
        </p:txBody>
      </p:sp>
      <p:sp>
        <p:nvSpPr>
          <p:cNvPr id="555" name="Dr. Conville Brown"/>
          <p:cNvSpPr txBox="1"/>
          <p:nvPr/>
        </p:nvSpPr>
        <p:spPr>
          <a:xfrm>
            <a:off x="7602091" y="7404369"/>
            <a:ext cx="3248249"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Conville Brown</a:t>
            </a:r>
          </a:p>
        </p:txBody>
      </p:sp>
      <p:sp>
        <p:nvSpPr>
          <p:cNvPr id="556" name="Dr. Gregory Neil"/>
          <p:cNvSpPr txBox="1"/>
          <p:nvPr/>
        </p:nvSpPr>
        <p:spPr>
          <a:xfrm>
            <a:off x="12031453" y="7404369"/>
            <a:ext cx="2845669"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Gregory Neil</a:t>
            </a:r>
          </a:p>
        </p:txBody>
      </p:sp>
      <p:sp>
        <p:nvSpPr>
          <p:cNvPr id="557" name="Dr. Joshua Hare"/>
          <p:cNvSpPr txBox="1"/>
          <p:nvPr/>
        </p:nvSpPr>
        <p:spPr>
          <a:xfrm>
            <a:off x="20476714" y="7404368"/>
            <a:ext cx="2867435"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Joshua Hare</a:t>
            </a:r>
          </a:p>
        </p:txBody>
      </p:sp>
      <p:pic>
        <p:nvPicPr>
          <p:cNvPr id="558" name="image4.png" descr="image4.png"/>
          <p:cNvPicPr>
            <a:picLocks noChangeAspect="1"/>
          </p:cNvPicPr>
          <p:nvPr/>
        </p:nvPicPr>
        <p:blipFill>
          <a:blip r:embed="rId5"/>
          <a:srcRect l="11742" t="4237" r="11742" b="17168"/>
          <a:stretch>
            <a:fillRect/>
          </a:stretch>
        </p:blipFill>
        <p:spPr>
          <a:xfrm>
            <a:off x="8148700" y="4134747"/>
            <a:ext cx="2155139" cy="2813892"/>
          </a:xfrm>
          <a:prstGeom prst="rect">
            <a:avLst/>
          </a:prstGeom>
          <a:ln w="12700">
            <a:miter lim="400000"/>
          </a:ln>
        </p:spPr>
      </p:pic>
      <p:pic>
        <p:nvPicPr>
          <p:cNvPr id="559" name="image10.jpeg" descr="image10.jpeg"/>
          <p:cNvPicPr>
            <a:picLocks noChangeAspect="1"/>
          </p:cNvPicPr>
          <p:nvPr/>
        </p:nvPicPr>
        <p:blipFill>
          <a:blip r:embed="rId6"/>
          <a:srcRect l="10914" t="4616" r="10914" b="18833"/>
          <a:stretch>
            <a:fillRect/>
          </a:stretch>
        </p:blipFill>
        <p:spPr>
          <a:xfrm>
            <a:off x="20832915" y="4134747"/>
            <a:ext cx="2155140" cy="2813892"/>
          </a:xfrm>
          <a:prstGeom prst="rect">
            <a:avLst/>
          </a:prstGeom>
          <a:ln w="12700">
            <a:miter lim="400000"/>
          </a:ln>
        </p:spPr>
      </p:pic>
      <p:pic>
        <p:nvPicPr>
          <p:cNvPr id="560" name="image21.jpeg" descr="image21.jpeg"/>
          <p:cNvPicPr>
            <a:picLocks noChangeAspect="1"/>
          </p:cNvPicPr>
          <p:nvPr/>
        </p:nvPicPr>
        <p:blipFill>
          <a:blip r:embed="rId7"/>
          <a:srcRect b="12955"/>
          <a:stretch>
            <a:fillRect/>
          </a:stretch>
        </p:blipFill>
        <p:spPr>
          <a:xfrm>
            <a:off x="12376772" y="4134747"/>
            <a:ext cx="2155140" cy="2813892"/>
          </a:xfrm>
          <a:prstGeom prst="rect">
            <a:avLst/>
          </a:prstGeom>
          <a:ln w="12700">
            <a:miter lim="400000"/>
          </a:ln>
        </p:spPr>
      </p:pic>
      <p:pic>
        <p:nvPicPr>
          <p:cNvPr id="561" name="image19.jpeg" descr="image19.jpeg"/>
          <p:cNvPicPr>
            <a:picLocks noChangeAspect="1"/>
          </p:cNvPicPr>
          <p:nvPr/>
        </p:nvPicPr>
        <p:blipFill>
          <a:blip r:embed="rId8"/>
          <a:srcRect l="11705" r="11705"/>
          <a:stretch>
            <a:fillRect/>
          </a:stretch>
        </p:blipFill>
        <p:spPr>
          <a:xfrm>
            <a:off x="16604843" y="4134747"/>
            <a:ext cx="2155140" cy="2813892"/>
          </a:xfrm>
          <a:prstGeom prst="rect">
            <a:avLst/>
          </a:prstGeom>
          <a:ln w="12700">
            <a:miter lim="400000"/>
          </a:ln>
        </p:spPr>
      </p:pic>
      <p:sp>
        <p:nvSpPr>
          <p:cNvPr id="562" name="Dr. Alejandro Mesples"/>
          <p:cNvSpPr txBox="1"/>
          <p:nvPr/>
        </p:nvSpPr>
        <p:spPr>
          <a:xfrm>
            <a:off x="15772020" y="7404368"/>
            <a:ext cx="3820679"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Alejandro Mesples</a:t>
            </a:r>
          </a:p>
        </p:txBody>
      </p:sp>
      <p:sp>
        <p:nvSpPr>
          <p:cNvPr id="563" name="Mike Druckman"/>
          <p:cNvSpPr txBox="1"/>
          <p:nvPr/>
        </p:nvSpPr>
        <p:spPr>
          <a:xfrm>
            <a:off x="12031453" y="11687553"/>
            <a:ext cx="2760651"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t>Mike </a:t>
            </a:r>
            <a:r>
              <a:rPr dirty="0" err="1"/>
              <a:t>Druckman</a:t>
            </a:r>
            <a:endParaRPr dirty="0"/>
          </a:p>
        </p:txBody>
      </p:sp>
      <p:pic>
        <p:nvPicPr>
          <p:cNvPr id="564" name="image15.jpeg" descr="image15.jpeg"/>
          <p:cNvPicPr>
            <a:picLocks noChangeAspect="1"/>
          </p:cNvPicPr>
          <p:nvPr/>
        </p:nvPicPr>
        <p:blipFill>
          <a:blip r:embed="rId9"/>
          <a:srcRect l="13342" r="9675"/>
          <a:stretch>
            <a:fillRect/>
          </a:stretch>
        </p:blipFill>
        <p:spPr>
          <a:xfrm>
            <a:off x="12376772" y="8579747"/>
            <a:ext cx="2155139" cy="2813892"/>
          </a:xfrm>
          <a:prstGeom prst="rect">
            <a:avLst/>
          </a:prstGeom>
          <a:ln w="12700">
            <a:miter lim="400000"/>
          </a:ln>
        </p:spPr>
      </p:pic>
      <p:pic>
        <p:nvPicPr>
          <p:cNvPr id="565" name="image28.jpeg" descr="image28.jpeg"/>
          <p:cNvPicPr>
            <a:picLocks noChangeAspect="1"/>
          </p:cNvPicPr>
          <p:nvPr/>
        </p:nvPicPr>
        <p:blipFill>
          <a:blip r:embed="rId10"/>
          <a:srcRect l="12481" r="10929"/>
          <a:stretch>
            <a:fillRect/>
          </a:stretch>
        </p:blipFill>
        <p:spPr>
          <a:xfrm>
            <a:off x="16604844" y="8579747"/>
            <a:ext cx="2155139" cy="2813892"/>
          </a:xfrm>
          <a:prstGeom prst="rect">
            <a:avLst/>
          </a:prstGeom>
          <a:ln w="12700">
            <a:miter lim="400000"/>
          </a:ln>
        </p:spPr>
      </p:pic>
      <p:sp>
        <p:nvSpPr>
          <p:cNvPr id="566" name="Sally Gu"/>
          <p:cNvSpPr txBox="1"/>
          <p:nvPr/>
        </p:nvSpPr>
        <p:spPr>
          <a:xfrm>
            <a:off x="16905252" y="11564417"/>
            <a:ext cx="1554213"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t>Sally Gu</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255"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56"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57" name="Bernie Siegel, JD"/>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Bernie Siegel, JD</a:t>
            </a:r>
          </a:p>
        </p:txBody>
      </p:sp>
      <p:sp>
        <p:nvSpPr>
          <p:cNvPr id="258" name="Bernard Siegel is the executive director of the nonprofit Regenerative Medicine Foundation (RMF), with a mission of accelerating regenerative medicine to improve health and deliver cures. Bernie founded and co-chairs the annual World Stem Cell Summit and"/>
          <p:cNvSpPr txBox="1">
            <a:spLocks noGrp="1"/>
          </p:cNvSpPr>
          <p:nvPr>
            <p:ph type="body" idx="4294967295"/>
          </p:nvPr>
        </p:nvSpPr>
        <p:spPr>
          <a:xfrm>
            <a:off x="10055655" y="2271041"/>
            <a:ext cx="13600873" cy="11285316"/>
          </a:xfrm>
          <a:prstGeom prst="rect">
            <a:avLst/>
          </a:prstGeom>
        </p:spPr>
        <p:txBody>
          <a:bodyPr/>
          <a:lstStyle/>
          <a:p>
            <a:pPr marL="0" indent="0" defTabSz="619125">
              <a:lnSpc>
                <a:spcPct val="100000"/>
              </a:lnSpc>
              <a:spcBef>
                <a:spcPts val="0"/>
              </a:spcBef>
              <a:buSzTx/>
              <a:buNone/>
              <a:defRPr sz="2500" spc="-100">
                <a:latin typeface="+mn-lt"/>
                <a:ea typeface="+mn-ea"/>
                <a:cs typeface="+mn-cs"/>
                <a:sym typeface="Helvetica"/>
              </a:defRPr>
            </a:pPr>
            <a:r>
              <a:t>Bernard Siegel is the executive director of the nonprofit Regenerative Medicine Foundation (RMF), with a mission of accelerating regenerative medicine to improve health and deliver cures. Bernie founded and co-chairs the annual World Stem Cell Summit and RegMed Capital Conference, founded and serves editor–in–chief of the peer-reviewed “World Stem Cell Report” (AlphaMed Press).</a:t>
            </a:r>
            <a:endParaRPr spc="-24"/>
          </a:p>
          <a:p>
            <a:pPr marL="0" indent="0" defTabSz="619125">
              <a:lnSpc>
                <a:spcPct val="100000"/>
              </a:lnSpc>
              <a:spcBef>
                <a:spcPts val="0"/>
              </a:spcBef>
              <a:buSzTx/>
              <a:buNone/>
              <a:defRPr sz="2500" spc="-100">
                <a:latin typeface="+mn-lt"/>
                <a:ea typeface="+mn-ea"/>
                <a:cs typeface="+mn-cs"/>
                <a:sym typeface="Helvetica"/>
              </a:defRPr>
            </a:pPr>
            <a:r>
              <a:t> </a:t>
            </a:r>
            <a:endParaRPr spc="-24"/>
          </a:p>
          <a:p>
            <a:pPr marL="0" indent="0" defTabSz="619125">
              <a:lnSpc>
                <a:spcPct val="100000"/>
              </a:lnSpc>
              <a:spcBef>
                <a:spcPts val="0"/>
              </a:spcBef>
              <a:buSzTx/>
              <a:buNone/>
              <a:defRPr sz="2500" spc="-100">
                <a:latin typeface="+mn-lt"/>
                <a:ea typeface="+mn-ea"/>
                <a:cs typeface="+mn-cs"/>
                <a:sym typeface="Helvetica"/>
              </a:defRPr>
            </a:pPr>
            <a:r>
              <a:t>In 2002, he filed the first court case relating to reproductive cloning and is widely credited for debunking the claim of the group claiming that they cloned the first baby.</a:t>
            </a:r>
            <a:endParaRPr spc="-24"/>
          </a:p>
          <a:p>
            <a:pPr marL="0" indent="0" defTabSz="619125">
              <a:lnSpc>
                <a:spcPct val="100000"/>
              </a:lnSpc>
              <a:spcBef>
                <a:spcPts val="0"/>
              </a:spcBef>
              <a:buSzTx/>
              <a:buNone/>
              <a:defRPr sz="2500" spc="-24">
                <a:latin typeface="+mn-lt"/>
                <a:ea typeface="+mn-ea"/>
                <a:cs typeface="+mn-cs"/>
                <a:sym typeface="Helvetica"/>
              </a:defRPr>
            </a:pPr>
            <a:endParaRPr spc="-24"/>
          </a:p>
          <a:p>
            <a:pPr marL="0" indent="0" defTabSz="619125">
              <a:lnSpc>
                <a:spcPct val="100000"/>
              </a:lnSpc>
              <a:spcBef>
                <a:spcPts val="0"/>
              </a:spcBef>
              <a:buSzTx/>
              <a:buNone/>
              <a:defRPr sz="2500" spc="-100">
                <a:latin typeface="+mn-lt"/>
                <a:ea typeface="+mn-ea"/>
                <a:cs typeface="+mn-cs"/>
                <a:sym typeface="Helvetica"/>
              </a:defRPr>
            </a:pPr>
            <a:r>
              <a:t>As a recognized advocacy and policy expert in the fields of stem cell research, regenerative medicine and related subjects, Bernie works with the leading scientists and patient advocates, raising public awareness and educating lawmakers, the media and public. He is a frequent conference panelist and keynote speaker.</a:t>
            </a:r>
          </a:p>
        </p:txBody>
      </p:sp>
      <p:pic>
        <p:nvPicPr>
          <p:cNvPr id="259" name="Bernie Siegel.jpeg" descr="Bernie Siegel.jpeg"/>
          <p:cNvPicPr>
            <a:picLocks noChangeAspect="1"/>
          </p:cNvPicPr>
          <p:nvPr/>
        </p:nvPicPr>
        <p:blipFill>
          <a:blip r:embed="rId4"/>
          <a:srcRect l="14996" r="8411"/>
          <a:stretch>
            <a:fillRect/>
          </a:stretch>
        </p:blipFill>
        <p:spPr>
          <a:xfrm>
            <a:off x="2485518" y="3425502"/>
            <a:ext cx="5257849" cy="6864996"/>
          </a:xfrm>
          <a:prstGeom prst="rect">
            <a:avLst/>
          </a:prstGeom>
          <a:ln w="12700">
            <a:miter lim="400000"/>
          </a:ln>
        </p:spPr>
      </p:pic>
      <p:sp>
        <p:nvSpPr>
          <p:cNvPr id="260" name="Executive Director, Regenerative Medicine Foundation HEALinc Future Health Trailblazer Award"/>
          <p:cNvSpPr txBox="1"/>
          <p:nvPr/>
        </p:nvSpPr>
        <p:spPr>
          <a:xfrm>
            <a:off x="1300627" y="11171642"/>
            <a:ext cx="7627630" cy="8483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nSpc>
                <a:spcPct val="110000"/>
              </a:lnSpc>
              <a:defRPr sz="2300" b="1" spc="-22"/>
            </a:pPr>
            <a:r>
              <a:t>Executive Director, Regenerative Medicine Foundation</a:t>
            </a:r>
            <a:br/>
            <a:r>
              <a:t>HEALinc Future Health Trailblazer Award</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_Thank You to Our Sponsors copy_Part3.pdf" descr="HEALinc Powerpoint_Thank You to Our Sponsors copy_Part3.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Rectangle"/>
          <p:cNvSpPr/>
          <p:nvPr/>
        </p:nvSpPr>
        <p:spPr>
          <a:xfrm>
            <a:off x="-72293" y="12828612"/>
            <a:ext cx="24751094" cy="934086"/>
          </a:xfrm>
          <a:prstGeom prst="rect">
            <a:avLst/>
          </a:prstGeom>
          <a:solidFill>
            <a:srgbClr val="A5419A"/>
          </a:solidFill>
          <a:ln w="25400">
            <a:solidFill>
              <a:schemeClr val="accent1"/>
            </a:solidFill>
          </a:ln>
        </p:spPr>
        <p:txBody>
          <a:bodyPr lIns="50800" tIns="50800" rIns="50800" bIns="50800" anchor="ctr"/>
          <a:lstStyle/>
          <a:p>
            <a:pPr>
              <a:defRPr sz="2400"/>
            </a:pPr>
            <a:endParaRPr/>
          </a:p>
        </p:txBody>
      </p:sp>
      <p:pic>
        <p:nvPicPr>
          <p:cNvPr id="569" name="HEALinc Powerpoint Background.jpg" descr="HEALinc Powerpoint Background.jpg"/>
          <p:cNvPicPr>
            <a:picLocks noChangeAspect="1"/>
          </p:cNvPicPr>
          <p:nvPr/>
        </p:nvPicPr>
        <p:blipFill>
          <a:blip r:embed="rId2"/>
          <a:srcRect l="2545" t="36410" r="3700" b="36411"/>
          <a:stretch>
            <a:fillRect/>
          </a:stretch>
        </p:blipFill>
        <p:spPr>
          <a:xfrm>
            <a:off x="-56358" y="9061"/>
            <a:ext cx="24496890" cy="1331404"/>
          </a:xfrm>
          <a:prstGeom prst="rect">
            <a:avLst/>
          </a:prstGeom>
          <a:ln w="12700">
            <a:solidFill>
              <a:srgbClr val="DDDDDD"/>
            </a:solidFill>
            <a:miter lim="400000"/>
          </a:ln>
        </p:spPr>
      </p:pic>
      <p:sp>
        <p:nvSpPr>
          <p:cNvPr id="570"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FFFFFF"/>
                </a:solidFill>
                <a:latin typeface="Graphik-SemiboldItalic"/>
                <a:ea typeface="Graphik-SemiboldItalic"/>
                <a:cs typeface="Graphik-SemiboldItalic"/>
                <a:sym typeface="Graphik Semibold"/>
              </a:defRPr>
            </a:lvl1pPr>
          </a:lstStyle>
          <a:p>
            <a:r>
              <a:t>www.healincsummit.com</a:t>
            </a:r>
          </a:p>
        </p:txBody>
      </p:sp>
      <p:pic>
        <p:nvPicPr>
          <p:cNvPr id="571"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572" name="Greg Grinberg"/>
          <p:cNvSpPr txBox="1"/>
          <p:nvPr/>
        </p:nvSpPr>
        <p:spPr>
          <a:xfrm>
            <a:off x="2662677" y="11106221"/>
            <a:ext cx="136914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Chair</a:t>
            </a:r>
          </a:p>
        </p:txBody>
      </p:sp>
      <p:sp>
        <p:nvSpPr>
          <p:cNvPr id="573" name="Greg Grinberg is CEO of ActualFood, which seeks to fight chronic disease by building an online grocery system that nudges consumers to make healthy choices."/>
          <p:cNvSpPr txBox="1">
            <a:spLocks noGrp="1"/>
          </p:cNvSpPr>
          <p:nvPr>
            <p:ph type="body" sz="quarter" idx="4294967295"/>
          </p:nvPr>
        </p:nvSpPr>
        <p:spPr>
          <a:xfrm>
            <a:off x="8182776" y="4315227"/>
            <a:ext cx="14767669" cy="820675"/>
          </a:xfrm>
          <a:prstGeom prst="rect">
            <a:avLst/>
          </a:prstGeom>
        </p:spPr>
        <p:txBody>
          <a:bodyPr/>
          <a:lstStyle>
            <a:lvl1pPr marL="0" indent="0" algn="ctr" defTabSz="457200">
              <a:lnSpc>
                <a:spcPct val="100000"/>
              </a:lnSpc>
              <a:spcBef>
                <a:spcPts val="0"/>
              </a:spcBef>
              <a:buSzTx/>
              <a:buNone/>
              <a:defRPr sz="4000" b="1">
                <a:latin typeface="+mn-lt"/>
                <a:ea typeface="+mn-ea"/>
                <a:cs typeface="+mn-cs"/>
                <a:sym typeface="Helvetica Neue"/>
              </a:defRPr>
            </a:lvl1pPr>
          </a:lstStyle>
          <a:p>
            <a:r>
              <a:rPr dirty="0"/>
              <a:t>Panelists</a:t>
            </a:r>
          </a:p>
        </p:txBody>
      </p:sp>
      <p:pic>
        <p:nvPicPr>
          <p:cNvPr id="574" name="caroline.2018.jpg" descr="caroline.2018.jpg"/>
          <p:cNvPicPr>
            <a:picLocks noChangeAspect="1"/>
          </p:cNvPicPr>
          <p:nvPr/>
        </p:nvPicPr>
        <p:blipFill>
          <a:blip r:embed="rId4"/>
          <a:srcRect l="13940" t="13940" r="13940" b="15437"/>
          <a:stretch>
            <a:fillRect/>
          </a:stretch>
        </p:blipFill>
        <p:spPr>
          <a:xfrm>
            <a:off x="1390653" y="4638944"/>
            <a:ext cx="4648433" cy="6069302"/>
          </a:xfrm>
          <a:prstGeom prst="rect">
            <a:avLst/>
          </a:prstGeom>
          <a:ln w="12700">
            <a:miter lim="400000"/>
          </a:ln>
        </p:spPr>
      </p:pic>
      <p:sp>
        <p:nvSpPr>
          <p:cNvPr id="575" name="Greg Grinberg"/>
          <p:cNvSpPr txBox="1"/>
          <p:nvPr/>
        </p:nvSpPr>
        <p:spPr>
          <a:xfrm>
            <a:off x="8208964" y="2786867"/>
            <a:ext cx="14900297" cy="1651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80000"/>
              </a:lnSpc>
              <a:defRPr sz="4500">
                <a:solidFill>
                  <a:srgbClr val="A5419A"/>
                </a:solidFill>
                <a:latin typeface="Canela Bold"/>
                <a:ea typeface="Canela Bold"/>
                <a:cs typeface="Canela Bold"/>
                <a:sym typeface="Canela Bold"/>
              </a:defRPr>
            </a:lvl1pPr>
          </a:lstStyle>
          <a:p>
            <a:r>
              <a:t>Panel: Women in Biotech</a:t>
            </a:r>
            <a:endParaRPr>
              <a:latin typeface="Canela Regular"/>
              <a:ea typeface="Canela Regular"/>
              <a:cs typeface="Canela Regular"/>
              <a:sym typeface="Canela Regular"/>
            </a:endParaRPr>
          </a:p>
        </p:txBody>
      </p:sp>
      <p:sp>
        <p:nvSpPr>
          <p:cNvPr id="576" name="Executive Chair, LEVF; CEO, ActualFood"/>
          <p:cNvSpPr txBox="1"/>
          <p:nvPr/>
        </p:nvSpPr>
        <p:spPr>
          <a:xfrm>
            <a:off x="1691587" y="11586504"/>
            <a:ext cx="4046731"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r>
              <a:t>Dr. Caroline Mossesian</a:t>
            </a:r>
          </a:p>
        </p:txBody>
      </p:sp>
      <p:sp>
        <p:nvSpPr>
          <p:cNvPr id="577" name="Corlette Deveaux"/>
          <p:cNvSpPr txBox="1"/>
          <p:nvPr/>
        </p:nvSpPr>
        <p:spPr>
          <a:xfrm>
            <a:off x="7697248" y="9055369"/>
            <a:ext cx="3057935"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Corlette Deveaux</a:t>
            </a:r>
          </a:p>
        </p:txBody>
      </p:sp>
      <p:sp>
        <p:nvSpPr>
          <p:cNvPr id="578" name="Professor…"/>
          <p:cNvSpPr txBox="1"/>
          <p:nvPr/>
        </p:nvSpPr>
        <p:spPr>
          <a:xfrm>
            <a:off x="11653002" y="8934062"/>
            <a:ext cx="3565997"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t>Professor </a:t>
            </a:r>
          </a:p>
          <a:p>
            <a:r>
              <a:rPr dirty="0" err="1"/>
              <a:t>Pranela</a:t>
            </a:r>
            <a:r>
              <a:rPr dirty="0"/>
              <a:t> Rameshwar</a:t>
            </a:r>
          </a:p>
        </p:txBody>
      </p:sp>
      <p:sp>
        <p:nvSpPr>
          <p:cNvPr id="579" name="Dr. Jyothi Devakumar"/>
          <p:cNvSpPr txBox="1"/>
          <p:nvPr/>
        </p:nvSpPr>
        <p:spPr>
          <a:xfrm>
            <a:off x="20032328" y="8849627"/>
            <a:ext cx="3756311" cy="970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t>Dr. Jyothi </a:t>
            </a:r>
            <a:r>
              <a:rPr dirty="0" err="1"/>
              <a:t>Devakumar</a:t>
            </a:r>
            <a:endParaRPr dirty="0"/>
          </a:p>
        </p:txBody>
      </p:sp>
      <p:pic>
        <p:nvPicPr>
          <p:cNvPr id="580" name="image27.jpeg" descr="image27.jpeg"/>
          <p:cNvPicPr>
            <a:picLocks noChangeAspect="1"/>
          </p:cNvPicPr>
          <p:nvPr/>
        </p:nvPicPr>
        <p:blipFill>
          <a:blip r:embed="rId5"/>
          <a:srcRect l="9035" t="9035" r="9035" b="21815"/>
          <a:stretch>
            <a:fillRect/>
          </a:stretch>
        </p:blipFill>
        <p:spPr>
          <a:xfrm>
            <a:off x="8148701" y="5785747"/>
            <a:ext cx="2155139" cy="2813892"/>
          </a:xfrm>
          <a:prstGeom prst="rect">
            <a:avLst/>
          </a:prstGeom>
          <a:ln w="12700">
            <a:miter lim="400000"/>
          </a:ln>
        </p:spPr>
      </p:pic>
      <p:pic>
        <p:nvPicPr>
          <p:cNvPr id="581" name="image7.png" descr="image7.png"/>
          <p:cNvPicPr>
            <a:picLocks noChangeAspect="1"/>
          </p:cNvPicPr>
          <p:nvPr/>
        </p:nvPicPr>
        <p:blipFill>
          <a:blip r:embed="rId6"/>
          <a:srcRect l="4203" r="6407"/>
          <a:stretch>
            <a:fillRect/>
          </a:stretch>
        </p:blipFill>
        <p:spPr>
          <a:xfrm>
            <a:off x="20832915" y="5785747"/>
            <a:ext cx="2155139" cy="2813892"/>
          </a:xfrm>
          <a:prstGeom prst="rect">
            <a:avLst/>
          </a:prstGeom>
          <a:ln w="12700">
            <a:miter lim="400000"/>
          </a:ln>
        </p:spPr>
      </p:pic>
      <p:pic>
        <p:nvPicPr>
          <p:cNvPr id="582" name="image11.jpeg" descr="image11.jpeg"/>
          <p:cNvPicPr>
            <a:picLocks noChangeAspect="1"/>
          </p:cNvPicPr>
          <p:nvPr/>
        </p:nvPicPr>
        <p:blipFill>
          <a:blip r:embed="rId7"/>
          <a:srcRect l="50995" r="109"/>
          <a:stretch>
            <a:fillRect/>
          </a:stretch>
        </p:blipFill>
        <p:spPr>
          <a:xfrm>
            <a:off x="12376773" y="5785747"/>
            <a:ext cx="2155139" cy="2813892"/>
          </a:xfrm>
          <a:prstGeom prst="rect">
            <a:avLst/>
          </a:prstGeom>
          <a:ln w="12700">
            <a:miter lim="400000"/>
          </a:ln>
        </p:spPr>
      </p:pic>
      <p:pic>
        <p:nvPicPr>
          <p:cNvPr id="583" name="image2.png" descr="image2.png"/>
          <p:cNvPicPr>
            <a:picLocks noChangeAspect="1"/>
          </p:cNvPicPr>
          <p:nvPr/>
        </p:nvPicPr>
        <p:blipFill>
          <a:blip r:embed="rId8"/>
          <a:srcRect l="17849" t="17849" r="17849" b="26172"/>
          <a:stretch>
            <a:fillRect/>
          </a:stretch>
        </p:blipFill>
        <p:spPr>
          <a:xfrm>
            <a:off x="16604843" y="5785747"/>
            <a:ext cx="2155140" cy="2813892"/>
          </a:xfrm>
          <a:prstGeom prst="rect">
            <a:avLst/>
          </a:prstGeom>
          <a:ln w="12700">
            <a:miter lim="400000"/>
          </a:ln>
        </p:spPr>
      </p:pic>
      <p:sp>
        <p:nvSpPr>
          <p:cNvPr id="584" name="Dr. Cassandra Vieten"/>
          <p:cNvSpPr txBox="1"/>
          <p:nvPr/>
        </p:nvSpPr>
        <p:spPr>
          <a:xfrm>
            <a:off x="15817784" y="9055368"/>
            <a:ext cx="3729150"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Dr. Cassandra Vieten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HEALinc Powerpoint Background.jpg" descr="HEALinc Powerpoint Background.jpg"/>
          <p:cNvPicPr>
            <a:picLocks noChangeAspect="1"/>
          </p:cNvPicPr>
          <p:nvPr/>
        </p:nvPicPr>
        <p:blipFill>
          <a:blip r:embed="rId2"/>
          <a:srcRect l="2545" t="36411" r="3700" b="36411"/>
          <a:stretch>
            <a:fillRect/>
          </a:stretch>
        </p:blipFill>
        <p:spPr>
          <a:xfrm>
            <a:off x="-56358" y="9061"/>
            <a:ext cx="24496891" cy="1331405"/>
          </a:xfrm>
          <a:prstGeom prst="rect">
            <a:avLst/>
          </a:prstGeom>
          <a:ln w="12700">
            <a:solidFill>
              <a:srgbClr val="DDDDDD"/>
            </a:solidFill>
            <a:miter lim="400000"/>
          </a:ln>
        </p:spPr>
      </p:pic>
      <p:sp>
        <p:nvSpPr>
          <p:cNvPr id="199"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200"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201" name="Michael Levin, PhD"/>
          <p:cNvSpPr txBox="1"/>
          <p:nvPr/>
        </p:nvSpPr>
        <p:spPr>
          <a:xfrm>
            <a:off x="815136" y="10548732"/>
            <a:ext cx="8598611"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lvl1pPr>
          </a:lstStyle>
          <a:p>
            <a:r>
              <a:t>Michael Levin, PhD</a:t>
            </a:r>
          </a:p>
        </p:txBody>
      </p:sp>
      <p:sp>
        <p:nvSpPr>
          <p:cNvPr id="202" name="Michael Levin, a distinguished professor in the biology department at Tufts University, holds the Vannevar Bush endowed Chair and serves as director of the Allen Discovery Center at Tufts as well as Associate Faculty at the Wyss Institute at Harvard Univ"/>
          <p:cNvSpPr txBox="1">
            <a:spLocks noGrp="1"/>
          </p:cNvSpPr>
          <p:nvPr>
            <p:ph type="body" idx="4294967295"/>
          </p:nvPr>
        </p:nvSpPr>
        <p:spPr>
          <a:xfrm>
            <a:off x="10055655" y="2271041"/>
            <a:ext cx="13600873" cy="11285316"/>
          </a:xfrm>
          <a:prstGeom prst="rect">
            <a:avLst/>
          </a:prstGeom>
        </p:spPr>
        <p:txBody>
          <a:bodyPr/>
          <a:lstStyle/>
          <a:p>
            <a:pPr marL="0" indent="0" defTabSz="454025">
              <a:lnSpc>
                <a:spcPct val="100000"/>
              </a:lnSpc>
              <a:spcBef>
                <a:spcPts val="0"/>
              </a:spcBef>
              <a:buSzTx/>
              <a:buNone/>
              <a:defRPr sz="2500" spc="-100">
                <a:latin typeface="+mn-lt"/>
                <a:ea typeface="+mn-ea"/>
                <a:cs typeface="+mn-cs"/>
                <a:sym typeface="Helvetica"/>
              </a:defRPr>
            </a:pPr>
            <a:r>
              <a:t>Michael Levin, a distinguished professor in the biology department at Tufts University, holds the Vannevar Bush endowed Chair and serves as director of the Allen Discovery Center at Tufts as well as Associate Faculty at the Wyss Institute at Harvard University. He is also co-editor in chief of the </a:t>
            </a:r>
            <a:r>
              <a:rPr i="1"/>
              <a:t>Bioelectricity Journal</a:t>
            </a:r>
            <a:r>
              <a:t>, founding associate editor of the </a:t>
            </a:r>
            <a:r>
              <a:rPr i="1"/>
              <a:t>Collective Intelligence Journal</a:t>
            </a:r>
            <a:r>
              <a:t>, and serves on the editorial advisory board for the </a:t>
            </a:r>
            <a:r>
              <a:rPr i="1"/>
              <a:t>Laterality Journal</a:t>
            </a:r>
            <a:r>
              <a:t> at Tufts University.</a:t>
            </a:r>
            <a:endParaRPr spc="-24"/>
          </a:p>
          <a:p>
            <a:pPr marL="0" indent="0" defTabSz="454025">
              <a:lnSpc>
                <a:spcPct val="100000"/>
              </a:lnSpc>
              <a:spcBef>
                <a:spcPts val="0"/>
              </a:spcBef>
              <a:buSzTx/>
              <a:buNone/>
              <a:defRPr sz="2500" spc="-24">
                <a:latin typeface="+mn-lt"/>
                <a:ea typeface="+mn-ea"/>
                <a:cs typeface="+mn-cs"/>
                <a:sym typeface="Helvetica"/>
              </a:defRPr>
            </a:pPr>
            <a:endParaRPr spc="-24"/>
          </a:p>
          <a:p>
            <a:pPr marL="0" indent="0" defTabSz="454025">
              <a:lnSpc>
                <a:spcPct val="100000"/>
              </a:lnSpc>
              <a:spcBef>
                <a:spcPts val="0"/>
              </a:spcBef>
              <a:buSzTx/>
              <a:buNone/>
              <a:defRPr sz="2500" spc="-100">
                <a:latin typeface="+mn-lt"/>
                <a:ea typeface="+mn-ea"/>
                <a:cs typeface="+mn-cs"/>
                <a:sym typeface="Helvetica"/>
              </a:defRPr>
            </a:pPr>
            <a:r>
              <a:t>Prior to college, Dr. Levin worked as a software engineer and independent contractor in the field of scientific computing. With an interest in artificial intelligence and unconventional computation, he attended Tufts University to explore the algorithms by which the biological world implemented complex adaptive behavior. After receiving dual B.S. degrees in CS and Biology at Tufts, Dr. Levin earned his PhD from Harvard University. In his post-doctoral training at Harvard Medical School, he began to uncover a new bioelectric language by which cells coordinate their activity during embryogenesis. His independent laboratory uses a combination of developmental biophysics, computer science, and cognitive science to understand the collective intelligence of cells as they build and repair complex anatomies. Applications of their work extend to the repair of birth defects, regeneration of appendages, cancer reprogramming, and new AI architectures based on biological computation. </a:t>
            </a:r>
            <a:endParaRPr spc="-24"/>
          </a:p>
          <a:p>
            <a:pPr marL="0" indent="0" defTabSz="454025">
              <a:lnSpc>
                <a:spcPct val="100000"/>
              </a:lnSpc>
              <a:spcBef>
                <a:spcPts val="0"/>
              </a:spcBef>
              <a:buSzTx/>
              <a:buNone/>
              <a:defRPr sz="2500" spc="-24">
                <a:latin typeface="+mn-lt"/>
                <a:ea typeface="+mn-ea"/>
                <a:cs typeface="+mn-cs"/>
                <a:sym typeface="Helvetica"/>
              </a:defRPr>
            </a:pPr>
            <a:endParaRPr spc="-24"/>
          </a:p>
          <a:p>
            <a:pPr marL="0" indent="0" defTabSz="454025">
              <a:lnSpc>
                <a:spcPct val="100000"/>
              </a:lnSpc>
              <a:spcBef>
                <a:spcPts val="0"/>
              </a:spcBef>
              <a:buSzTx/>
              <a:buNone/>
              <a:defRPr sz="2500" spc="-100">
                <a:latin typeface="+mn-lt"/>
                <a:ea typeface="+mn-ea"/>
                <a:cs typeface="+mn-cs"/>
                <a:sym typeface="Helvetica"/>
              </a:defRPr>
            </a:pPr>
            <a:r>
              <a:t>Dr. Levin’s early work on the molecular basis of left-right asymmetry (Cell 1995) was chosen by the journal Nature as a </a:t>
            </a:r>
            <a:r>
              <a:rPr i="1"/>
              <a:t>“Milestone in Developmental Biology in the last century”</a:t>
            </a:r>
            <a:r>
              <a:t>. His most recent honors include the Scientist of Vision Award and the Distinguished Scholar Award, and recent papers received the Cozzarelli Prize from the National Academies of Science, and the ISAL Outstanding Paper of 2020 Award.</a:t>
            </a:r>
          </a:p>
        </p:txBody>
      </p:sp>
      <p:pic>
        <p:nvPicPr>
          <p:cNvPr id="203" name="Michael Levin.jpg" descr="Michael Levin.jpg"/>
          <p:cNvPicPr>
            <a:picLocks noChangeAspect="1"/>
          </p:cNvPicPr>
          <p:nvPr/>
        </p:nvPicPr>
        <p:blipFill>
          <a:blip r:embed="rId4"/>
          <a:srcRect t="7500" b="9732"/>
          <a:stretch>
            <a:fillRect/>
          </a:stretch>
        </p:blipFill>
        <p:spPr>
          <a:xfrm>
            <a:off x="2485518" y="3425502"/>
            <a:ext cx="5257849" cy="6864996"/>
          </a:xfrm>
          <a:prstGeom prst="rect">
            <a:avLst/>
          </a:prstGeom>
          <a:ln w="12700">
            <a:miter lim="400000"/>
          </a:ln>
        </p:spPr>
      </p:pic>
      <p:sp>
        <p:nvSpPr>
          <p:cNvPr id="204" name="Director, Allen Discovery Center at Tufts Director, Tufts Center for Regenerative Developmental Biology"/>
          <p:cNvSpPr txBox="1"/>
          <p:nvPr/>
        </p:nvSpPr>
        <p:spPr>
          <a:xfrm>
            <a:off x="1420968" y="11036654"/>
            <a:ext cx="7386947" cy="1473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825500">
              <a:lnSpc>
                <a:spcPct val="100000"/>
              </a:lnSpc>
              <a:defRPr sz="3000" b="1" spc="-29"/>
            </a:pPr>
            <a:r>
              <a:t>Director, Allen Discovery Center at Tufts</a:t>
            </a:r>
            <a:br/>
            <a:r>
              <a:t>Director, Tufts Center for Regenerative Developmental Biology</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HEALinc Powerpoint Background.jpg" descr="HEALinc Powerpoint Background.jpg"/>
          <p:cNvPicPr>
            <a:picLocks noChangeAspect="1"/>
          </p:cNvPicPr>
          <p:nvPr/>
        </p:nvPicPr>
        <p:blipFill>
          <a:blip r:embed="rId2"/>
          <a:srcRect l="2545" t="36411" r="3700" b="36411"/>
          <a:stretch>
            <a:fillRect/>
          </a:stretch>
        </p:blipFill>
        <p:spPr>
          <a:xfrm>
            <a:off x="-56357" y="9061"/>
            <a:ext cx="24496891" cy="1331405"/>
          </a:xfrm>
          <a:prstGeom prst="rect">
            <a:avLst/>
          </a:prstGeom>
          <a:ln w="12700">
            <a:solidFill>
              <a:srgbClr val="DDDDDD"/>
            </a:solidFill>
            <a:miter lim="400000"/>
          </a:ln>
        </p:spPr>
      </p:pic>
      <p:sp>
        <p:nvSpPr>
          <p:cNvPr id="152" name="www.healincsummit.com"/>
          <p:cNvSpPr txBox="1"/>
          <p:nvPr/>
        </p:nvSpPr>
        <p:spPr>
          <a:xfrm>
            <a:off x="1219200" y="12901000"/>
            <a:ext cx="21945600" cy="605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lnSpc>
                <a:spcPct val="100000"/>
              </a:lnSpc>
              <a:defRPr sz="2600">
                <a:solidFill>
                  <a:srgbClr val="1C3D76"/>
                </a:solidFill>
                <a:latin typeface="Graphik-SemiboldItalic"/>
                <a:ea typeface="Graphik-SemiboldItalic"/>
                <a:cs typeface="Graphik-SemiboldItalic"/>
                <a:sym typeface="Graphik Semibold"/>
              </a:defRPr>
            </a:lvl1pPr>
          </a:lstStyle>
          <a:p>
            <a:r>
              <a:t>www.healincsummit.com</a:t>
            </a:r>
          </a:p>
        </p:txBody>
      </p:sp>
      <p:pic>
        <p:nvPicPr>
          <p:cNvPr id="153" name="HFHIS_Final.png" descr="HFHIS_Final.png"/>
          <p:cNvPicPr>
            <a:picLocks noChangeAspect="1"/>
          </p:cNvPicPr>
          <p:nvPr/>
        </p:nvPicPr>
        <p:blipFill>
          <a:blip r:embed="rId3"/>
          <a:stretch>
            <a:fillRect/>
          </a:stretch>
        </p:blipFill>
        <p:spPr>
          <a:xfrm>
            <a:off x="1079655" y="362739"/>
            <a:ext cx="4730144" cy="3398055"/>
          </a:xfrm>
          <a:prstGeom prst="rect">
            <a:avLst/>
          </a:prstGeom>
          <a:ln w="12700">
            <a:miter lim="400000"/>
          </a:ln>
        </p:spPr>
      </p:pic>
      <p:sp>
        <p:nvSpPr>
          <p:cNvPr id="154" name="Dr. Desirée Cox, MD, MPhil, PhD CEO and Founder, The HEALinc Affiliate Faculty Member, Rutgers University, New Jersey, USA Chair of the Joint National Stem Cell Ethics Committee (NSCEC) and National Medical Ethics Committee of The Bahamas"/>
          <p:cNvSpPr txBox="1"/>
          <p:nvPr/>
        </p:nvSpPr>
        <p:spPr>
          <a:xfrm>
            <a:off x="815136" y="11024433"/>
            <a:ext cx="8598611" cy="1905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ct val="100000"/>
              </a:lnSpc>
              <a:spcBef>
                <a:spcPts val="4500"/>
              </a:spcBef>
              <a:defRPr sz="3500">
                <a:solidFill>
                  <a:srgbClr val="A5419A"/>
                </a:solidFill>
                <a:latin typeface="Friz Quadrata Std Medium"/>
                <a:ea typeface="Friz Quadrata Std Medium"/>
                <a:cs typeface="Friz Quadrata Std Medium"/>
                <a:sym typeface="Friz Quadrata Std Medium"/>
              </a:defRPr>
            </a:pPr>
            <a:r>
              <a:t>Dr. Desirée Cox, MD, MPhil, PhD</a:t>
            </a:r>
            <a:br/>
            <a:r>
              <a:rPr sz="2100" b="1">
                <a:solidFill>
                  <a:srgbClr val="000000"/>
                </a:solidFill>
                <a:latin typeface="+mn-lt"/>
                <a:ea typeface="+mn-ea"/>
                <a:cs typeface="+mn-cs"/>
                <a:sym typeface="Helvetica"/>
              </a:rPr>
              <a:t>CEO and Founder, The HEALinc</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Affiliate Faculty Member, Rutgers University, New Jersey, USA</a:t>
            </a:r>
            <a:br>
              <a:rPr sz="2100" b="1">
                <a:solidFill>
                  <a:srgbClr val="000000"/>
                </a:solidFill>
                <a:latin typeface="+mn-lt"/>
                <a:ea typeface="+mn-ea"/>
                <a:cs typeface="+mn-cs"/>
                <a:sym typeface="Helvetica"/>
              </a:rPr>
            </a:br>
            <a:r>
              <a:rPr sz="2100" b="1">
                <a:solidFill>
                  <a:srgbClr val="000000"/>
                </a:solidFill>
                <a:latin typeface="+mn-lt"/>
                <a:ea typeface="+mn-ea"/>
                <a:cs typeface="+mn-cs"/>
                <a:sym typeface="Helvetica"/>
              </a:rPr>
              <a:t>Chair of the Joint National Stem Cell Ethics Committee (NSCEC) and National Medical Ethics Committee of The Bahamas</a:t>
            </a:r>
          </a:p>
        </p:txBody>
      </p:sp>
      <p:sp>
        <p:nvSpPr>
          <p:cNvPr id="155" name="Dr. Desirée Cox, MD, MPhil, PhD is a Rhodes Scholar, medical doctor, creative artist, and internationally respected thought leader in future health and regenerative medicine. Educated at McGill University (Canada), Oxford University (UK) and Cambridge Un"/>
          <p:cNvSpPr txBox="1">
            <a:spLocks noGrp="1"/>
          </p:cNvSpPr>
          <p:nvPr>
            <p:ph type="body" idx="4294967295"/>
          </p:nvPr>
        </p:nvSpPr>
        <p:spPr>
          <a:xfrm>
            <a:off x="10055652" y="2271041"/>
            <a:ext cx="13600873" cy="11285316"/>
          </a:xfrm>
          <a:prstGeom prst="rect">
            <a:avLst/>
          </a:prstGeom>
        </p:spPr>
        <p:txBody>
          <a:bodyPr/>
          <a:lstStyle/>
          <a:p>
            <a:pPr marL="0" indent="0" defTabSz="210311">
              <a:lnSpc>
                <a:spcPct val="100000"/>
              </a:lnSpc>
              <a:spcBef>
                <a:spcPts val="700"/>
              </a:spcBef>
              <a:buSzTx/>
              <a:buNone/>
              <a:defRPr sz="2300">
                <a:latin typeface="+mn-lt"/>
                <a:ea typeface="+mn-ea"/>
                <a:cs typeface="+mn-cs"/>
                <a:sym typeface="Helvetica"/>
              </a:defRPr>
            </a:pPr>
            <a:r>
              <a:t>Dr. Desirée Cox, MD, MPhil, PhD is a Rhodes Scholar, medical doctor, creative artist, and internationally respected thought leader in future health and regenerative medicine. Educated at McGill University (Canada), Oxford University (UK) and Cambridge University (UK), Dr. Desirée is the Founder and CEO of The HEALinc and The HEALinc Future Health Innovation Summit (</a:t>
            </a:r>
            <a:r>
              <a:rPr u="sng">
                <a:solidFill>
                  <a:srgbClr val="0000FF"/>
                </a:solidFill>
                <a:uFill>
                  <a:solidFill>
                    <a:srgbClr val="0000FF"/>
                  </a:solidFill>
                </a:uFill>
                <a:hlinkClick r:id="rId4"/>
              </a:rPr>
              <a:t>www.healincsummit.com</a:t>
            </a:r>
            <a:r>
              <a:t>). She is also the CEO of ArtRegen, CEO of the Biotech R&amp;D company BioPep and an Affiliate member of Rutgers University, Graduates Studies Faculty, New Jersey, USA. She is the first Rhodes Scholar from The Bahamas and the first woman Rhodes Scholar from the British Caribbean. She lives in the USA and The Bahamas.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As an innovator, her career in the UK, Europe, North America, The Bahamas, and Latin America has spanned clinical medicine, academia, research and development, regulatory sciences, and the design, development, and implementation of high–impact health and social enterprises. Dr. Cox is a thought leader in future health innovation with 20+ years in the healthcare space and an impressive, rare and unique range of skills and capacities integrating the sciences and the arts. Her experience in healthcare consulting includes consulting for biotech companies and major pharmaceutical companies, including Amgen, GSK and Novartis, on pipeline therapeutic products and medical devices.</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In October 2017, she was honored by Oxford University as one of six alumni to have their portrait hung in the Great Hall at Pembroke College. She was one of 5 recipients of the 2019 International Advocacy Action Award at the World Stem Cell Summit in Miami, Florida. She was also a presenter at the 2018 Vatican ‘Unite to Cure’ Conference.</a:t>
            </a:r>
          </a:p>
          <a:p>
            <a:pPr marL="0" indent="0" defTabSz="210311">
              <a:lnSpc>
                <a:spcPct val="100000"/>
              </a:lnSpc>
              <a:spcBef>
                <a:spcPts val="700"/>
              </a:spcBef>
              <a:buSzTx/>
              <a:buNone/>
              <a:defRPr sz="2300">
                <a:latin typeface="+mn-lt"/>
                <a:ea typeface="+mn-ea"/>
                <a:cs typeface="+mn-cs"/>
                <a:sym typeface="Helvetica"/>
              </a:defRPr>
            </a:pPr>
            <a:endParaRPr/>
          </a:p>
          <a:p>
            <a:pPr marL="0" indent="0" defTabSz="210311">
              <a:lnSpc>
                <a:spcPct val="100000"/>
              </a:lnSpc>
              <a:spcBef>
                <a:spcPts val="700"/>
              </a:spcBef>
              <a:buSzTx/>
              <a:buNone/>
              <a:defRPr sz="2300">
                <a:latin typeface="+mn-lt"/>
                <a:ea typeface="+mn-ea"/>
                <a:cs typeface="+mn-cs"/>
                <a:sym typeface="Helvetica"/>
              </a:defRPr>
            </a:pPr>
            <a:r>
              <a:t>Since 2014, she has been spearheading the development of a regulatory system and ecosystem in The Bahamas for accelerated patient access to stem cell, regenerative medicine and other future health technologies manufactured in the US and Europe, Latin America and Asia. At the 40th Independence Celebrations in 2013, the Bahamas Government honored Dr. Cox by issuing a 70-cent stamp into circulation bearing her photograph.</a:t>
            </a:r>
            <a:br/>
            <a:r>
              <a:rPr sz="1400"/>
              <a:t> </a:t>
            </a:r>
          </a:p>
        </p:txBody>
      </p:sp>
      <p:pic>
        <p:nvPicPr>
          <p:cNvPr id="156" name="Dr. Desiree_Cox.jpg" descr="Dr. Desiree_Cox.jpg"/>
          <p:cNvPicPr>
            <a:picLocks noChangeAspect="1"/>
          </p:cNvPicPr>
          <p:nvPr/>
        </p:nvPicPr>
        <p:blipFill>
          <a:blip r:embed="rId5"/>
          <a:stretch>
            <a:fillRect/>
          </a:stretch>
        </p:blipFill>
        <p:spPr>
          <a:xfrm>
            <a:off x="2485518" y="3425502"/>
            <a:ext cx="5257849" cy="686499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Helvetica Neue"/>
        <a:ea typeface="Helvetica Neue"/>
        <a:cs typeface="Helvetica Neue"/>
      </a:majorFont>
      <a:minorFont>
        <a:latin typeface="Helvetica"/>
        <a:ea typeface="Helvetica"/>
        <a:cs typeface="Helvetica"/>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A7A7A7"/>
      </a:dk2>
      <a:lt2>
        <a:srgbClr val="535353"/>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Helvetica Neue"/>
        <a:ea typeface="Helvetica Neue"/>
        <a:cs typeface="Helvetica Neue"/>
      </a:majorFont>
      <a:minorFont>
        <a:latin typeface="Helvetica"/>
        <a:ea typeface="Helvetica"/>
        <a:cs typeface="Helvetica"/>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9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TotalTime>
  <Words>3559</Words>
  <Application>Microsoft Macintosh PowerPoint</Application>
  <PresentationFormat>Custom</PresentationFormat>
  <Paragraphs>97</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Canela Bold</vt:lpstr>
      <vt:lpstr>Canela Deck Regular</vt:lpstr>
      <vt:lpstr>Canela Regular</vt:lpstr>
      <vt:lpstr>Canela Text Regular</vt:lpstr>
      <vt:lpstr>Friz Quadrata Std Medium</vt:lpstr>
      <vt:lpstr>Graphik</vt:lpstr>
      <vt:lpstr>Graphik-Medium</vt:lpstr>
      <vt:lpstr>Graphik-SemiboldItalic</vt:lpstr>
      <vt:lpstr>Helvetica</vt:lpstr>
      <vt:lpstr>Helvetica Neue</vt:lpstr>
      <vt:lpstr>23_ClassicWhite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Erin Ambrose</cp:lastModifiedBy>
  <cp:revision>7</cp:revision>
  <dcterms:modified xsi:type="dcterms:W3CDTF">2023-04-14T20:13:06Z</dcterms:modified>
</cp:coreProperties>
</file>