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56" r:id="rId2"/>
    <p:sldId id="330" r:id="rId3"/>
    <p:sldId id="341" r:id="rId4"/>
    <p:sldId id="327" r:id="rId5"/>
    <p:sldId id="331" r:id="rId6"/>
    <p:sldId id="292" r:id="rId7"/>
    <p:sldId id="295" r:id="rId8"/>
    <p:sldId id="302" r:id="rId9"/>
    <p:sldId id="322" r:id="rId10"/>
    <p:sldId id="298" r:id="rId11"/>
    <p:sldId id="332" r:id="rId12"/>
    <p:sldId id="317" r:id="rId13"/>
    <p:sldId id="339" r:id="rId14"/>
    <p:sldId id="334" r:id="rId15"/>
    <p:sldId id="315" r:id="rId16"/>
    <p:sldId id="329" r:id="rId17"/>
    <p:sldId id="333" r:id="rId18"/>
    <p:sldId id="319" r:id="rId19"/>
    <p:sldId id="320" r:id="rId20"/>
    <p:sldId id="324" r:id="rId21"/>
    <p:sldId id="325" r:id="rId22"/>
    <p:sldId id="311"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73700"/>
    <a:srgbClr val="C02500"/>
    <a:srgbClr val="C10100"/>
    <a:srgbClr val="FA08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45"/>
    <p:restoredTop sz="95889"/>
  </p:normalViewPr>
  <p:slideViewPr>
    <p:cSldViewPr snapToGrid="0" snapToObjects="1">
      <p:cViewPr varScale="1">
        <p:scale>
          <a:sx n="111" d="100"/>
          <a:sy n="111" d="100"/>
        </p:scale>
        <p:origin x="632" y="192"/>
      </p:cViewPr>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11FA17-4B2C-3943-964E-09BBFF6598B5}" type="datetimeFigureOut">
              <a:rPr lang="en-US" smtClean="0"/>
              <a:t>9/29/22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001D1B-A872-7E4E-AC8D-435547B0A6A7}" type="slidenum">
              <a:rPr lang="en-US" smtClean="0"/>
              <a:t>‹#›</a:t>
            </a:fld>
            <a:endParaRPr lang="en-US"/>
          </a:p>
        </p:txBody>
      </p:sp>
    </p:spTree>
    <p:extLst>
      <p:ext uri="{BB962C8B-B14F-4D97-AF65-F5344CB8AC3E}">
        <p14:creationId xmlns:p14="http://schemas.microsoft.com/office/powerpoint/2010/main" val="8744024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001D1B-A872-7E4E-AC8D-435547B0A6A7}" type="slidenum">
              <a:rPr lang="en-US" smtClean="0"/>
              <a:t>1</a:t>
            </a:fld>
            <a:endParaRPr lang="en-US"/>
          </a:p>
        </p:txBody>
      </p:sp>
    </p:spTree>
    <p:extLst>
      <p:ext uri="{BB962C8B-B14F-4D97-AF65-F5344CB8AC3E}">
        <p14:creationId xmlns:p14="http://schemas.microsoft.com/office/powerpoint/2010/main" val="7423057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456BE-8DF4-2240-9B07-24F1C8F4F89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5E266AF-8874-E145-BA29-83A4D31116E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A20D364-EB34-8D4D-995B-2134CEAB05E1}"/>
              </a:ext>
            </a:extLst>
          </p:cNvPr>
          <p:cNvSpPr>
            <a:spLocks noGrp="1"/>
          </p:cNvSpPr>
          <p:nvPr>
            <p:ph type="dt" sz="half" idx="10"/>
          </p:nvPr>
        </p:nvSpPr>
        <p:spPr/>
        <p:txBody>
          <a:bodyPr/>
          <a:lstStyle/>
          <a:p>
            <a:fld id="{150A69BA-5956-D144-BAC8-92AD489D5D64}" type="datetime1">
              <a:rPr lang="en-US" smtClean="0"/>
              <a:t>9/29/22</a:t>
            </a:fld>
            <a:endParaRPr lang="en-US"/>
          </a:p>
        </p:txBody>
      </p:sp>
      <p:sp>
        <p:nvSpPr>
          <p:cNvPr id="5" name="Footer Placeholder 4">
            <a:extLst>
              <a:ext uri="{FF2B5EF4-FFF2-40B4-BE49-F238E27FC236}">
                <a16:creationId xmlns:a16="http://schemas.microsoft.com/office/drawing/2014/main" id="{26707EBF-CB5B-464A-9E85-B448AB44F9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D22062-B405-424C-B165-8CA3E5739623}"/>
              </a:ext>
            </a:extLst>
          </p:cNvPr>
          <p:cNvSpPr>
            <a:spLocks noGrp="1"/>
          </p:cNvSpPr>
          <p:nvPr>
            <p:ph type="sldNum" sz="quarter" idx="12"/>
          </p:nvPr>
        </p:nvSpPr>
        <p:spPr/>
        <p:txBody>
          <a:bodyPr/>
          <a:lstStyle/>
          <a:p>
            <a:fld id="{8AF4952C-FAAE-9541-A652-7D1332F9B4CE}" type="slidenum">
              <a:rPr lang="en-US" smtClean="0"/>
              <a:t>‹#›</a:t>
            </a:fld>
            <a:endParaRPr lang="en-US"/>
          </a:p>
        </p:txBody>
      </p:sp>
    </p:spTree>
    <p:extLst>
      <p:ext uri="{BB962C8B-B14F-4D97-AF65-F5344CB8AC3E}">
        <p14:creationId xmlns:p14="http://schemas.microsoft.com/office/powerpoint/2010/main" val="12532216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EE511-35DB-524E-A28D-89AA9FBBD48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F67BDD9-4DBD-7B46-A9E3-E07C3591FDC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267AC1-A5D2-FC46-BCD2-EA150AFD675B}"/>
              </a:ext>
            </a:extLst>
          </p:cNvPr>
          <p:cNvSpPr>
            <a:spLocks noGrp="1"/>
          </p:cNvSpPr>
          <p:nvPr>
            <p:ph type="dt" sz="half" idx="10"/>
          </p:nvPr>
        </p:nvSpPr>
        <p:spPr/>
        <p:txBody>
          <a:bodyPr/>
          <a:lstStyle/>
          <a:p>
            <a:fld id="{D6411940-D1E0-8D46-B1BE-56F63DEBBC42}" type="datetime1">
              <a:rPr lang="en-US" smtClean="0"/>
              <a:t>9/29/22</a:t>
            </a:fld>
            <a:endParaRPr lang="en-US"/>
          </a:p>
        </p:txBody>
      </p:sp>
      <p:sp>
        <p:nvSpPr>
          <p:cNvPr id="5" name="Footer Placeholder 4">
            <a:extLst>
              <a:ext uri="{FF2B5EF4-FFF2-40B4-BE49-F238E27FC236}">
                <a16:creationId xmlns:a16="http://schemas.microsoft.com/office/drawing/2014/main" id="{435417FB-DBB2-7A43-B46B-40570CB883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A397B2-2B5B-294F-B6E3-42C421505D9E}"/>
              </a:ext>
            </a:extLst>
          </p:cNvPr>
          <p:cNvSpPr>
            <a:spLocks noGrp="1"/>
          </p:cNvSpPr>
          <p:nvPr>
            <p:ph type="sldNum" sz="quarter" idx="12"/>
          </p:nvPr>
        </p:nvSpPr>
        <p:spPr/>
        <p:txBody>
          <a:bodyPr/>
          <a:lstStyle/>
          <a:p>
            <a:fld id="{8AF4952C-FAAE-9541-A652-7D1332F9B4CE}" type="slidenum">
              <a:rPr lang="en-US" smtClean="0"/>
              <a:t>‹#›</a:t>
            </a:fld>
            <a:endParaRPr lang="en-US"/>
          </a:p>
        </p:txBody>
      </p:sp>
    </p:spTree>
    <p:extLst>
      <p:ext uri="{BB962C8B-B14F-4D97-AF65-F5344CB8AC3E}">
        <p14:creationId xmlns:p14="http://schemas.microsoft.com/office/powerpoint/2010/main" val="30389413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E1D8E-5FAF-C34C-BC12-17D4BDADF71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C75E127-5741-CA4F-887F-2ABB61A1DD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895B000-DEC5-E140-98A9-7B00CEC14C26}"/>
              </a:ext>
            </a:extLst>
          </p:cNvPr>
          <p:cNvSpPr>
            <a:spLocks noGrp="1"/>
          </p:cNvSpPr>
          <p:nvPr>
            <p:ph type="dt" sz="half" idx="10"/>
          </p:nvPr>
        </p:nvSpPr>
        <p:spPr/>
        <p:txBody>
          <a:bodyPr/>
          <a:lstStyle/>
          <a:p>
            <a:fld id="{F7319A08-A260-3849-876B-C66F11BD0962}" type="datetime1">
              <a:rPr lang="en-US" smtClean="0"/>
              <a:t>9/29/22</a:t>
            </a:fld>
            <a:endParaRPr lang="en-US"/>
          </a:p>
        </p:txBody>
      </p:sp>
      <p:sp>
        <p:nvSpPr>
          <p:cNvPr id="5" name="Footer Placeholder 4">
            <a:extLst>
              <a:ext uri="{FF2B5EF4-FFF2-40B4-BE49-F238E27FC236}">
                <a16:creationId xmlns:a16="http://schemas.microsoft.com/office/drawing/2014/main" id="{F9BD7682-0D93-5242-A6B8-335E53AE9F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911405-78B3-EF46-84CB-EACA22195001}"/>
              </a:ext>
            </a:extLst>
          </p:cNvPr>
          <p:cNvSpPr>
            <a:spLocks noGrp="1"/>
          </p:cNvSpPr>
          <p:nvPr>
            <p:ph type="sldNum" sz="quarter" idx="12"/>
          </p:nvPr>
        </p:nvSpPr>
        <p:spPr/>
        <p:txBody>
          <a:bodyPr/>
          <a:lstStyle/>
          <a:p>
            <a:fld id="{8AF4952C-FAAE-9541-A652-7D1332F9B4CE}" type="slidenum">
              <a:rPr lang="en-US" smtClean="0"/>
              <a:t>‹#›</a:t>
            </a:fld>
            <a:endParaRPr lang="en-US"/>
          </a:p>
        </p:txBody>
      </p:sp>
    </p:spTree>
    <p:extLst>
      <p:ext uri="{BB962C8B-B14F-4D97-AF65-F5344CB8AC3E}">
        <p14:creationId xmlns:p14="http://schemas.microsoft.com/office/powerpoint/2010/main" val="1444814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6DAE4-30A4-1A46-8D3E-00344C9C55E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9C5339D-B9A8-A241-A258-4D959199071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CCE5147-2F40-AB48-906F-354FF4EF1A7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0CCF7DA-15E1-FF45-A7E9-F1413A79FA7F}"/>
              </a:ext>
            </a:extLst>
          </p:cNvPr>
          <p:cNvSpPr>
            <a:spLocks noGrp="1"/>
          </p:cNvSpPr>
          <p:nvPr>
            <p:ph type="dt" sz="half" idx="10"/>
          </p:nvPr>
        </p:nvSpPr>
        <p:spPr/>
        <p:txBody>
          <a:bodyPr/>
          <a:lstStyle/>
          <a:p>
            <a:fld id="{DDDC6D5D-4084-974D-8FB8-664661337907}" type="datetime1">
              <a:rPr lang="en-US" smtClean="0"/>
              <a:t>9/29/22</a:t>
            </a:fld>
            <a:endParaRPr lang="en-US"/>
          </a:p>
        </p:txBody>
      </p:sp>
      <p:sp>
        <p:nvSpPr>
          <p:cNvPr id="6" name="Footer Placeholder 5">
            <a:extLst>
              <a:ext uri="{FF2B5EF4-FFF2-40B4-BE49-F238E27FC236}">
                <a16:creationId xmlns:a16="http://schemas.microsoft.com/office/drawing/2014/main" id="{97123D45-B4F2-844E-8459-E7B2E09F72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6A375D-9FA3-414E-B133-998D73222EED}"/>
              </a:ext>
            </a:extLst>
          </p:cNvPr>
          <p:cNvSpPr>
            <a:spLocks noGrp="1"/>
          </p:cNvSpPr>
          <p:nvPr>
            <p:ph type="sldNum" sz="quarter" idx="12"/>
          </p:nvPr>
        </p:nvSpPr>
        <p:spPr/>
        <p:txBody>
          <a:bodyPr/>
          <a:lstStyle/>
          <a:p>
            <a:fld id="{8AF4952C-FAAE-9541-A652-7D1332F9B4CE}" type="slidenum">
              <a:rPr lang="en-US" smtClean="0"/>
              <a:t>‹#›</a:t>
            </a:fld>
            <a:endParaRPr lang="en-US"/>
          </a:p>
        </p:txBody>
      </p:sp>
    </p:spTree>
    <p:extLst>
      <p:ext uri="{BB962C8B-B14F-4D97-AF65-F5344CB8AC3E}">
        <p14:creationId xmlns:p14="http://schemas.microsoft.com/office/powerpoint/2010/main" val="33490359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9049A-F345-DE44-A0B3-B02378D119C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566ACC2-F307-C04E-A865-7F391420F56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9E9B9CA-CD38-064F-A9BA-3B628475797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3BE1480-BCE9-584A-A61F-868114CA2F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9EF823A7-F505-3C40-A5B6-094075E6DA9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8AFB0A4-D00B-F54F-8668-D214E56B6329}"/>
              </a:ext>
            </a:extLst>
          </p:cNvPr>
          <p:cNvSpPr>
            <a:spLocks noGrp="1"/>
          </p:cNvSpPr>
          <p:nvPr>
            <p:ph type="dt" sz="half" idx="10"/>
          </p:nvPr>
        </p:nvSpPr>
        <p:spPr/>
        <p:txBody>
          <a:bodyPr/>
          <a:lstStyle/>
          <a:p>
            <a:fld id="{361DD724-CD48-5F40-BAAF-DB8160CD2785}" type="datetime1">
              <a:rPr lang="en-US" smtClean="0"/>
              <a:t>9/29/22</a:t>
            </a:fld>
            <a:endParaRPr lang="en-US"/>
          </a:p>
        </p:txBody>
      </p:sp>
      <p:sp>
        <p:nvSpPr>
          <p:cNvPr id="8" name="Footer Placeholder 7">
            <a:extLst>
              <a:ext uri="{FF2B5EF4-FFF2-40B4-BE49-F238E27FC236}">
                <a16:creationId xmlns:a16="http://schemas.microsoft.com/office/drawing/2014/main" id="{B71166A7-709E-D04E-AF08-D884E582476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39E573E-638D-7F47-ADDA-518C79CEE5A4}"/>
              </a:ext>
            </a:extLst>
          </p:cNvPr>
          <p:cNvSpPr>
            <a:spLocks noGrp="1"/>
          </p:cNvSpPr>
          <p:nvPr>
            <p:ph type="sldNum" sz="quarter" idx="12"/>
          </p:nvPr>
        </p:nvSpPr>
        <p:spPr/>
        <p:txBody>
          <a:bodyPr/>
          <a:lstStyle/>
          <a:p>
            <a:fld id="{8AF4952C-FAAE-9541-A652-7D1332F9B4CE}" type="slidenum">
              <a:rPr lang="en-US" smtClean="0"/>
              <a:t>‹#›</a:t>
            </a:fld>
            <a:endParaRPr lang="en-US"/>
          </a:p>
        </p:txBody>
      </p:sp>
    </p:spTree>
    <p:extLst>
      <p:ext uri="{BB962C8B-B14F-4D97-AF65-F5344CB8AC3E}">
        <p14:creationId xmlns:p14="http://schemas.microsoft.com/office/powerpoint/2010/main" val="22267490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88064-548E-2147-AF23-8BE1633B87F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BF6FEEB-A87E-9745-A5B3-C07F8B600F2F}"/>
              </a:ext>
            </a:extLst>
          </p:cNvPr>
          <p:cNvSpPr>
            <a:spLocks noGrp="1"/>
          </p:cNvSpPr>
          <p:nvPr>
            <p:ph type="dt" sz="half" idx="10"/>
          </p:nvPr>
        </p:nvSpPr>
        <p:spPr/>
        <p:txBody>
          <a:bodyPr/>
          <a:lstStyle/>
          <a:p>
            <a:fld id="{D80D6333-1073-F644-A7CC-B71EE98342AB}" type="datetime1">
              <a:rPr lang="en-US" smtClean="0"/>
              <a:t>9/29/22</a:t>
            </a:fld>
            <a:endParaRPr lang="en-US"/>
          </a:p>
        </p:txBody>
      </p:sp>
      <p:sp>
        <p:nvSpPr>
          <p:cNvPr id="4" name="Footer Placeholder 3">
            <a:extLst>
              <a:ext uri="{FF2B5EF4-FFF2-40B4-BE49-F238E27FC236}">
                <a16:creationId xmlns:a16="http://schemas.microsoft.com/office/drawing/2014/main" id="{97E2FCD5-B650-6E4E-AD4E-4D8F2A17F3A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644B9D8-A55F-A147-8868-66A47A16AB82}"/>
              </a:ext>
            </a:extLst>
          </p:cNvPr>
          <p:cNvSpPr>
            <a:spLocks noGrp="1"/>
          </p:cNvSpPr>
          <p:nvPr>
            <p:ph type="sldNum" sz="quarter" idx="12"/>
          </p:nvPr>
        </p:nvSpPr>
        <p:spPr/>
        <p:txBody>
          <a:bodyPr/>
          <a:lstStyle/>
          <a:p>
            <a:fld id="{8AF4952C-FAAE-9541-A652-7D1332F9B4CE}" type="slidenum">
              <a:rPr lang="en-US" smtClean="0"/>
              <a:t>‹#›</a:t>
            </a:fld>
            <a:endParaRPr lang="en-US"/>
          </a:p>
        </p:txBody>
      </p:sp>
    </p:spTree>
    <p:extLst>
      <p:ext uri="{BB962C8B-B14F-4D97-AF65-F5344CB8AC3E}">
        <p14:creationId xmlns:p14="http://schemas.microsoft.com/office/powerpoint/2010/main" val="2786606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D562882-0F05-A947-BD02-986C76441897}"/>
              </a:ext>
            </a:extLst>
          </p:cNvPr>
          <p:cNvSpPr>
            <a:spLocks noGrp="1"/>
          </p:cNvSpPr>
          <p:nvPr>
            <p:ph type="dt" sz="half" idx="10"/>
          </p:nvPr>
        </p:nvSpPr>
        <p:spPr/>
        <p:txBody>
          <a:bodyPr/>
          <a:lstStyle/>
          <a:p>
            <a:fld id="{19F7164A-2F6B-CA49-AD1E-33E7F342D953}" type="datetime1">
              <a:rPr lang="en-US" smtClean="0"/>
              <a:t>9/29/22</a:t>
            </a:fld>
            <a:endParaRPr lang="en-US"/>
          </a:p>
        </p:txBody>
      </p:sp>
      <p:sp>
        <p:nvSpPr>
          <p:cNvPr id="3" name="Footer Placeholder 2">
            <a:extLst>
              <a:ext uri="{FF2B5EF4-FFF2-40B4-BE49-F238E27FC236}">
                <a16:creationId xmlns:a16="http://schemas.microsoft.com/office/drawing/2014/main" id="{ABC7CF89-E2CB-E549-8A0A-5D5FD9AFC52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3BA4516-A6CF-4E49-BC05-8DF68619C8BC}"/>
              </a:ext>
            </a:extLst>
          </p:cNvPr>
          <p:cNvSpPr>
            <a:spLocks noGrp="1"/>
          </p:cNvSpPr>
          <p:nvPr>
            <p:ph type="sldNum" sz="quarter" idx="12"/>
          </p:nvPr>
        </p:nvSpPr>
        <p:spPr/>
        <p:txBody>
          <a:bodyPr/>
          <a:lstStyle/>
          <a:p>
            <a:fld id="{8AF4952C-FAAE-9541-A652-7D1332F9B4CE}" type="slidenum">
              <a:rPr lang="en-US" smtClean="0"/>
              <a:t>‹#›</a:t>
            </a:fld>
            <a:endParaRPr lang="en-US"/>
          </a:p>
        </p:txBody>
      </p:sp>
    </p:spTree>
    <p:extLst>
      <p:ext uri="{BB962C8B-B14F-4D97-AF65-F5344CB8AC3E}">
        <p14:creationId xmlns:p14="http://schemas.microsoft.com/office/powerpoint/2010/main" val="27374235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601FB-CF33-9244-92FE-760C29DECE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B3138C8-D183-FC4C-9F80-964AFBC12F5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B829D2C-85EF-A74C-A1D3-A8B107351A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DCA5479-3FB0-304C-BD36-C17BE0B72DB6}"/>
              </a:ext>
            </a:extLst>
          </p:cNvPr>
          <p:cNvSpPr>
            <a:spLocks noGrp="1"/>
          </p:cNvSpPr>
          <p:nvPr>
            <p:ph type="dt" sz="half" idx="10"/>
          </p:nvPr>
        </p:nvSpPr>
        <p:spPr/>
        <p:txBody>
          <a:bodyPr/>
          <a:lstStyle/>
          <a:p>
            <a:fld id="{6345FE9D-742B-7041-B757-567021E06726}" type="datetime1">
              <a:rPr lang="en-US" smtClean="0"/>
              <a:t>9/29/22</a:t>
            </a:fld>
            <a:endParaRPr lang="en-US"/>
          </a:p>
        </p:txBody>
      </p:sp>
      <p:sp>
        <p:nvSpPr>
          <p:cNvPr id="6" name="Footer Placeholder 5">
            <a:extLst>
              <a:ext uri="{FF2B5EF4-FFF2-40B4-BE49-F238E27FC236}">
                <a16:creationId xmlns:a16="http://schemas.microsoft.com/office/drawing/2014/main" id="{9F2C3D42-B806-EF46-9EFD-E24A8E038C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0D9CD90-1B73-4649-9979-F0F8E087E146}"/>
              </a:ext>
            </a:extLst>
          </p:cNvPr>
          <p:cNvSpPr>
            <a:spLocks noGrp="1"/>
          </p:cNvSpPr>
          <p:nvPr>
            <p:ph type="sldNum" sz="quarter" idx="12"/>
          </p:nvPr>
        </p:nvSpPr>
        <p:spPr/>
        <p:txBody>
          <a:bodyPr/>
          <a:lstStyle/>
          <a:p>
            <a:fld id="{8AF4952C-FAAE-9541-A652-7D1332F9B4CE}" type="slidenum">
              <a:rPr lang="en-US" smtClean="0"/>
              <a:t>‹#›</a:t>
            </a:fld>
            <a:endParaRPr lang="en-US"/>
          </a:p>
        </p:txBody>
      </p:sp>
    </p:spTree>
    <p:extLst>
      <p:ext uri="{BB962C8B-B14F-4D97-AF65-F5344CB8AC3E}">
        <p14:creationId xmlns:p14="http://schemas.microsoft.com/office/powerpoint/2010/main" val="41920246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5AEFA-3984-1E47-866B-15F9EC9F9B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5E0B1EA-D32B-1D49-B982-78FA2C651C5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11E80FC-B0A7-8648-8200-923A529700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03874E6-39D0-C042-BC98-C7DE1D6BCB49}"/>
              </a:ext>
            </a:extLst>
          </p:cNvPr>
          <p:cNvSpPr>
            <a:spLocks noGrp="1"/>
          </p:cNvSpPr>
          <p:nvPr>
            <p:ph type="dt" sz="half" idx="10"/>
          </p:nvPr>
        </p:nvSpPr>
        <p:spPr/>
        <p:txBody>
          <a:bodyPr/>
          <a:lstStyle/>
          <a:p>
            <a:fld id="{8DBE8451-1251-6444-944C-1A321177BFA8}" type="datetime1">
              <a:rPr lang="en-US" smtClean="0"/>
              <a:t>9/29/22</a:t>
            </a:fld>
            <a:endParaRPr lang="en-US"/>
          </a:p>
        </p:txBody>
      </p:sp>
      <p:sp>
        <p:nvSpPr>
          <p:cNvPr id="6" name="Footer Placeholder 5">
            <a:extLst>
              <a:ext uri="{FF2B5EF4-FFF2-40B4-BE49-F238E27FC236}">
                <a16:creationId xmlns:a16="http://schemas.microsoft.com/office/drawing/2014/main" id="{BA206880-60AB-2240-8934-030FF44FF2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D4AFED-8591-EA47-9504-4678EC6C0128}"/>
              </a:ext>
            </a:extLst>
          </p:cNvPr>
          <p:cNvSpPr>
            <a:spLocks noGrp="1"/>
          </p:cNvSpPr>
          <p:nvPr>
            <p:ph type="sldNum" sz="quarter" idx="12"/>
          </p:nvPr>
        </p:nvSpPr>
        <p:spPr/>
        <p:txBody>
          <a:bodyPr/>
          <a:lstStyle/>
          <a:p>
            <a:fld id="{8AF4952C-FAAE-9541-A652-7D1332F9B4CE}" type="slidenum">
              <a:rPr lang="en-US" smtClean="0"/>
              <a:t>‹#›</a:t>
            </a:fld>
            <a:endParaRPr lang="en-US"/>
          </a:p>
        </p:txBody>
      </p:sp>
    </p:spTree>
    <p:extLst>
      <p:ext uri="{BB962C8B-B14F-4D97-AF65-F5344CB8AC3E}">
        <p14:creationId xmlns:p14="http://schemas.microsoft.com/office/powerpoint/2010/main" val="37905344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989EE-B19C-FB41-9D0B-6D5849F9342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C38006C-D739-A242-B13D-0C42F1ED6C9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7491EE-F713-3745-8389-1BD79F8203EA}"/>
              </a:ext>
            </a:extLst>
          </p:cNvPr>
          <p:cNvSpPr>
            <a:spLocks noGrp="1"/>
          </p:cNvSpPr>
          <p:nvPr>
            <p:ph type="dt" sz="half" idx="10"/>
          </p:nvPr>
        </p:nvSpPr>
        <p:spPr/>
        <p:txBody>
          <a:bodyPr/>
          <a:lstStyle/>
          <a:p>
            <a:fld id="{B96C4CB1-8FBB-8148-927C-BAB30FC71FD7}" type="datetime1">
              <a:rPr lang="en-US" smtClean="0"/>
              <a:t>9/29/22</a:t>
            </a:fld>
            <a:endParaRPr lang="en-US"/>
          </a:p>
        </p:txBody>
      </p:sp>
      <p:sp>
        <p:nvSpPr>
          <p:cNvPr id="5" name="Footer Placeholder 4">
            <a:extLst>
              <a:ext uri="{FF2B5EF4-FFF2-40B4-BE49-F238E27FC236}">
                <a16:creationId xmlns:a16="http://schemas.microsoft.com/office/drawing/2014/main" id="{5F693540-9A45-FA49-A510-211A074803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7EF473-5D18-174C-96C1-31EFA05A9E9B}"/>
              </a:ext>
            </a:extLst>
          </p:cNvPr>
          <p:cNvSpPr>
            <a:spLocks noGrp="1"/>
          </p:cNvSpPr>
          <p:nvPr>
            <p:ph type="sldNum" sz="quarter" idx="12"/>
          </p:nvPr>
        </p:nvSpPr>
        <p:spPr/>
        <p:txBody>
          <a:bodyPr/>
          <a:lstStyle/>
          <a:p>
            <a:fld id="{8AF4952C-FAAE-9541-A652-7D1332F9B4CE}" type="slidenum">
              <a:rPr lang="en-US" smtClean="0"/>
              <a:t>‹#›</a:t>
            </a:fld>
            <a:endParaRPr lang="en-US"/>
          </a:p>
        </p:txBody>
      </p:sp>
    </p:spTree>
    <p:extLst>
      <p:ext uri="{BB962C8B-B14F-4D97-AF65-F5344CB8AC3E}">
        <p14:creationId xmlns:p14="http://schemas.microsoft.com/office/powerpoint/2010/main" val="21640640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B80BFB-1E54-7044-99BB-7012A6F24DF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D1D04A0-83E3-8941-953C-593F494FF8F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EB20AD-B55B-1B4D-94DE-0907C3B55576}"/>
              </a:ext>
            </a:extLst>
          </p:cNvPr>
          <p:cNvSpPr>
            <a:spLocks noGrp="1"/>
          </p:cNvSpPr>
          <p:nvPr>
            <p:ph type="dt" sz="half" idx="10"/>
          </p:nvPr>
        </p:nvSpPr>
        <p:spPr/>
        <p:txBody>
          <a:bodyPr/>
          <a:lstStyle/>
          <a:p>
            <a:fld id="{5C4A3782-0C70-8045-9214-853E862CD7FF}" type="datetime1">
              <a:rPr lang="en-US" smtClean="0"/>
              <a:t>9/29/22</a:t>
            </a:fld>
            <a:endParaRPr lang="en-US"/>
          </a:p>
        </p:txBody>
      </p:sp>
      <p:sp>
        <p:nvSpPr>
          <p:cNvPr id="5" name="Footer Placeholder 4">
            <a:extLst>
              <a:ext uri="{FF2B5EF4-FFF2-40B4-BE49-F238E27FC236}">
                <a16:creationId xmlns:a16="http://schemas.microsoft.com/office/drawing/2014/main" id="{6A7C8127-F7D8-2C43-9108-4DDC27110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EEDB94-9A95-D441-8589-7D7960902F45}"/>
              </a:ext>
            </a:extLst>
          </p:cNvPr>
          <p:cNvSpPr>
            <a:spLocks noGrp="1"/>
          </p:cNvSpPr>
          <p:nvPr>
            <p:ph type="sldNum" sz="quarter" idx="12"/>
          </p:nvPr>
        </p:nvSpPr>
        <p:spPr/>
        <p:txBody>
          <a:bodyPr/>
          <a:lstStyle/>
          <a:p>
            <a:fld id="{8AF4952C-FAAE-9541-A652-7D1332F9B4CE}" type="slidenum">
              <a:rPr lang="en-US" smtClean="0"/>
              <a:t>‹#›</a:t>
            </a:fld>
            <a:endParaRPr lang="en-US"/>
          </a:p>
        </p:txBody>
      </p:sp>
    </p:spTree>
    <p:extLst>
      <p:ext uri="{BB962C8B-B14F-4D97-AF65-F5344CB8AC3E}">
        <p14:creationId xmlns:p14="http://schemas.microsoft.com/office/powerpoint/2010/main" val="25070818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73514F7-9414-4141-80CB-DB6A625FD07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D70B753-8721-2D42-A813-58870893E1B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44A89E-D145-6046-9E05-94FD05609A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6E4E7F-4E7C-D24E-B8E1-36DCD39DE43B}" type="datetime1">
              <a:rPr lang="en-US" smtClean="0"/>
              <a:t>9/29/22</a:t>
            </a:fld>
            <a:endParaRPr lang="en-US"/>
          </a:p>
        </p:txBody>
      </p:sp>
      <p:sp>
        <p:nvSpPr>
          <p:cNvPr id="5" name="Footer Placeholder 4">
            <a:extLst>
              <a:ext uri="{FF2B5EF4-FFF2-40B4-BE49-F238E27FC236}">
                <a16:creationId xmlns:a16="http://schemas.microsoft.com/office/drawing/2014/main" id="{D39DFCA2-FB1A-7B4F-8DF7-4A6DC3AF5D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12FD68D-1144-6F46-B032-4AF1C91DA5B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F4952C-FAAE-9541-A652-7D1332F9B4CE}" type="slidenum">
              <a:rPr lang="en-US" smtClean="0"/>
              <a:t>‹#›</a:t>
            </a:fld>
            <a:endParaRPr lang="en-US"/>
          </a:p>
        </p:txBody>
      </p:sp>
    </p:spTree>
    <p:extLst>
      <p:ext uri="{BB962C8B-B14F-4D97-AF65-F5344CB8AC3E}">
        <p14:creationId xmlns:p14="http://schemas.microsoft.com/office/powerpoint/2010/main" val="23106009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jpg"/><Relationship Id="rId5" Type="http://schemas.openxmlformats.org/officeDocument/2006/relationships/hyperlink" Target="https://www.healinc360.com/" TargetMode="External"/><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2.emf"/></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2.emf"/></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emf"/><Relationship Id="rId1" Type="http://schemas.openxmlformats.org/officeDocument/2006/relationships/slideLayout" Target="../slideLayouts/slideLayout7.xml"/><Relationship Id="rId6" Type="http://schemas.openxmlformats.org/officeDocument/2006/relationships/image" Target="../media/image1.emf"/><Relationship Id="rId5" Type="http://schemas.openxmlformats.org/officeDocument/2006/relationships/image" Target="../media/image7.emf"/><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2.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2.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2.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hyperlink" Target="mailto:dr.desireecox@gmail.com" TargetMode="External"/><Relationship Id="rId2" Type="http://schemas.openxmlformats.org/officeDocument/2006/relationships/image" Target="../media/image3.jp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9605B-A675-A846-AAE7-215273A87B3A}"/>
              </a:ext>
            </a:extLst>
          </p:cNvPr>
          <p:cNvSpPr>
            <a:spLocks noGrp="1"/>
          </p:cNvSpPr>
          <p:nvPr>
            <p:ph type="ctrTitle"/>
          </p:nvPr>
        </p:nvSpPr>
        <p:spPr>
          <a:xfrm>
            <a:off x="186629" y="1579417"/>
            <a:ext cx="11023678" cy="4397637"/>
          </a:xfrm>
        </p:spPr>
        <p:txBody>
          <a:bodyPr>
            <a:normAutofit/>
          </a:bodyPr>
          <a:lstStyle/>
          <a:p>
            <a:pPr lvl="0" algn="l">
              <a:spcBef>
                <a:spcPts val="0"/>
              </a:spcBef>
            </a:pPr>
            <a:br>
              <a:rPr lang="en-US" b="1" dirty="0">
                <a:solidFill>
                  <a:schemeClr val="accent2"/>
                </a:solidFill>
              </a:rPr>
            </a:br>
            <a:br>
              <a:rPr lang="en-US" b="1" dirty="0">
                <a:solidFill>
                  <a:schemeClr val="accent2"/>
                </a:solidFill>
              </a:rPr>
            </a:br>
            <a:br>
              <a:rPr lang="en-US" b="1" dirty="0">
                <a:solidFill>
                  <a:schemeClr val="accent2"/>
                </a:solidFill>
                <a:latin typeface="+mn-lt"/>
              </a:rPr>
            </a:br>
            <a:endParaRPr lang="en-US" sz="1600" dirty="0"/>
          </a:p>
        </p:txBody>
      </p:sp>
      <p:sp>
        <p:nvSpPr>
          <p:cNvPr id="3" name="Slide Number Placeholder 2">
            <a:extLst>
              <a:ext uri="{FF2B5EF4-FFF2-40B4-BE49-F238E27FC236}">
                <a16:creationId xmlns:a16="http://schemas.microsoft.com/office/drawing/2014/main" id="{6A184B82-C97E-044C-B60F-C4267AC95295}"/>
              </a:ext>
            </a:extLst>
          </p:cNvPr>
          <p:cNvSpPr>
            <a:spLocks noGrp="1"/>
          </p:cNvSpPr>
          <p:nvPr>
            <p:ph type="sldNum" sz="quarter" idx="12"/>
          </p:nvPr>
        </p:nvSpPr>
        <p:spPr/>
        <p:txBody>
          <a:bodyPr/>
          <a:lstStyle/>
          <a:p>
            <a:fld id="{8AF4952C-FAAE-9541-A652-7D1332F9B4CE}" type="slidenum">
              <a:rPr lang="en-US" smtClean="0"/>
              <a:t>1</a:t>
            </a:fld>
            <a:endParaRPr lang="en-US" dirty="0"/>
          </a:p>
        </p:txBody>
      </p:sp>
      <p:pic>
        <p:nvPicPr>
          <p:cNvPr id="7" name="Picture 6">
            <a:extLst>
              <a:ext uri="{FF2B5EF4-FFF2-40B4-BE49-F238E27FC236}">
                <a16:creationId xmlns:a16="http://schemas.microsoft.com/office/drawing/2014/main" id="{7C0FEFCA-0990-2D58-ACAE-3A9DF89D7DEC}"/>
              </a:ext>
            </a:extLst>
          </p:cNvPr>
          <p:cNvPicPr>
            <a:picLocks noChangeAspect="1"/>
          </p:cNvPicPr>
          <p:nvPr/>
        </p:nvPicPr>
        <p:blipFill>
          <a:blip r:embed="rId3"/>
          <a:stretch>
            <a:fillRect/>
          </a:stretch>
        </p:blipFill>
        <p:spPr>
          <a:xfrm>
            <a:off x="5599072" y="4442763"/>
            <a:ext cx="2271712" cy="1671639"/>
          </a:xfrm>
          <a:prstGeom prst="rect">
            <a:avLst/>
          </a:prstGeom>
        </p:spPr>
      </p:pic>
      <p:pic>
        <p:nvPicPr>
          <p:cNvPr id="8" name="Picture 7">
            <a:extLst>
              <a:ext uri="{FF2B5EF4-FFF2-40B4-BE49-F238E27FC236}">
                <a16:creationId xmlns:a16="http://schemas.microsoft.com/office/drawing/2014/main" id="{99DBDA75-60FD-306A-C5FE-81F5E328D512}"/>
              </a:ext>
            </a:extLst>
          </p:cNvPr>
          <p:cNvPicPr>
            <a:picLocks noChangeAspect="1"/>
          </p:cNvPicPr>
          <p:nvPr/>
        </p:nvPicPr>
        <p:blipFill>
          <a:blip r:embed="rId4"/>
          <a:stretch>
            <a:fillRect/>
          </a:stretch>
        </p:blipFill>
        <p:spPr>
          <a:xfrm>
            <a:off x="8966567" y="4371325"/>
            <a:ext cx="2271712" cy="1814513"/>
          </a:xfrm>
          <a:prstGeom prst="rect">
            <a:avLst/>
          </a:prstGeom>
        </p:spPr>
      </p:pic>
      <p:sp>
        <p:nvSpPr>
          <p:cNvPr id="5" name="Rectangle 4">
            <a:extLst>
              <a:ext uri="{FF2B5EF4-FFF2-40B4-BE49-F238E27FC236}">
                <a16:creationId xmlns:a16="http://schemas.microsoft.com/office/drawing/2014/main" id="{67919EED-E89B-E606-C055-B0941CAB9CE8}"/>
              </a:ext>
            </a:extLst>
          </p:cNvPr>
          <p:cNvSpPr/>
          <p:nvPr/>
        </p:nvSpPr>
        <p:spPr>
          <a:xfrm>
            <a:off x="5185459" y="136525"/>
            <a:ext cx="7006540" cy="15649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accent2"/>
              </a:solidFill>
            </a:endParaRPr>
          </a:p>
          <a:p>
            <a:pPr algn="ctr"/>
            <a:r>
              <a:rPr lang="en-US" sz="2400" dirty="0">
                <a:solidFill>
                  <a:srgbClr val="D73700"/>
                </a:solidFill>
              </a:rPr>
              <a:t>HEALinc360</a:t>
            </a:r>
          </a:p>
          <a:p>
            <a:pPr algn="ctr"/>
            <a:r>
              <a:rPr lang="en-US" sz="2400" b="1" dirty="0">
                <a:solidFill>
                  <a:srgbClr val="002060"/>
                </a:solidFill>
              </a:rPr>
              <a:t>2023 </a:t>
            </a:r>
            <a:r>
              <a:rPr lang="en-US" sz="2400" b="1" dirty="0" err="1">
                <a:solidFill>
                  <a:srgbClr val="002060"/>
                </a:solidFill>
              </a:rPr>
              <a:t>HEALinc</a:t>
            </a:r>
            <a:r>
              <a:rPr lang="en-US" sz="2400" b="1" dirty="0">
                <a:solidFill>
                  <a:srgbClr val="002060"/>
                </a:solidFill>
              </a:rPr>
              <a:t> FUTURE HEALTH SUMMIT</a:t>
            </a:r>
          </a:p>
          <a:p>
            <a:pPr algn="ctr"/>
            <a:endParaRPr lang="en-US" sz="2400" b="1" dirty="0">
              <a:solidFill>
                <a:srgbClr val="002060"/>
              </a:solidFill>
            </a:endParaRPr>
          </a:p>
          <a:p>
            <a:pPr algn="ctr"/>
            <a:r>
              <a:rPr lang="en-US" sz="2400" b="1" dirty="0">
                <a:solidFill>
                  <a:srgbClr val="D73700"/>
                </a:solidFill>
              </a:rPr>
              <a:t>QUALITY OF LIFE AND ACCESS TO FUTURE HEALTH TECHNOLOGIES, NOW!</a:t>
            </a:r>
          </a:p>
        </p:txBody>
      </p:sp>
      <p:sp>
        <p:nvSpPr>
          <p:cNvPr id="9" name="TextBox 8">
            <a:extLst>
              <a:ext uri="{FF2B5EF4-FFF2-40B4-BE49-F238E27FC236}">
                <a16:creationId xmlns:a16="http://schemas.microsoft.com/office/drawing/2014/main" id="{CCD1357F-A9B3-08B4-41BC-32ACBFEF9BC4}"/>
              </a:ext>
            </a:extLst>
          </p:cNvPr>
          <p:cNvSpPr txBox="1"/>
          <p:nvPr/>
        </p:nvSpPr>
        <p:spPr>
          <a:xfrm>
            <a:off x="6017869" y="3121047"/>
            <a:ext cx="4862333" cy="1231106"/>
          </a:xfrm>
          <a:prstGeom prst="rect">
            <a:avLst/>
          </a:prstGeom>
          <a:noFill/>
        </p:spPr>
        <p:txBody>
          <a:bodyPr wrap="square">
            <a:spAutoFit/>
          </a:bodyPr>
          <a:lstStyle/>
          <a:p>
            <a:endParaRPr lang="en-US" sz="2000" b="1" dirty="0">
              <a:solidFill>
                <a:srgbClr val="7030A0"/>
              </a:solidFill>
              <a:hlinkClick r:id="rId5">
                <a:extLst>
                  <a:ext uri="{A12FA001-AC4F-418D-AE19-62706E023703}">
                    <ahyp:hlinkClr xmlns:ahyp="http://schemas.microsoft.com/office/drawing/2018/hyperlinkcolor" val="tx"/>
                  </a:ext>
                </a:extLst>
              </a:hlinkClick>
            </a:endParaRPr>
          </a:p>
          <a:p>
            <a:pPr algn="ctr"/>
            <a:r>
              <a:rPr lang="en-US" b="1" dirty="0">
                <a:solidFill>
                  <a:srgbClr val="002060"/>
                </a:solidFill>
                <a:latin typeface="+mn-lt"/>
                <a:hlinkClick r:id="rId5">
                  <a:extLst>
                    <a:ext uri="{A12FA001-AC4F-418D-AE19-62706E023703}">
                      <ahyp:hlinkClr xmlns:ahyp="http://schemas.microsoft.com/office/drawing/2018/hyperlinkcolor" val="tx"/>
                    </a:ext>
                  </a:extLst>
                </a:hlinkClick>
              </a:rPr>
              <a:t>https://www.healinc360.com</a:t>
            </a:r>
            <a:r>
              <a:rPr lang="en-US" b="1" dirty="0">
                <a:solidFill>
                  <a:srgbClr val="002060"/>
                </a:solidFill>
                <a:latin typeface="+mn-lt"/>
              </a:rPr>
              <a:t> </a:t>
            </a:r>
          </a:p>
          <a:p>
            <a:pPr algn="ctr"/>
            <a:r>
              <a:rPr lang="en-US" dirty="0">
                <a:solidFill>
                  <a:srgbClr val="002060"/>
                </a:solidFill>
                <a:latin typeface="+mn-lt"/>
              </a:rPr>
              <a:t>For previous </a:t>
            </a:r>
            <a:r>
              <a:rPr lang="en-US" dirty="0" err="1">
                <a:solidFill>
                  <a:srgbClr val="002060"/>
                </a:solidFill>
                <a:latin typeface="+mn-lt"/>
              </a:rPr>
              <a:t>HEALinc</a:t>
            </a:r>
            <a:r>
              <a:rPr lang="en-US" dirty="0">
                <a:solidFill>
                  <a:srgbClr val="002060"/>
                </a:solidFill>
                <a:latin typeface="+mn-lt"/>
              </a:rPr>
              <a:t> Summits see also </a:t>
            </a:r>
            <a:r>
              <a:rPr lang="en-US" b="1" dirty="0">
                <a:solidFill>
                  <a:srgbClr val="002060"/>
                </a:solidFill>
                <a:latin typeface="+mn-lt"/>
              </a:rPr>
              <a:t>https://</a:t>
            </a:r>
            <a:r>
              <a:rPr lang="en-US" b="1" dirty="0" err="1">
                <a:solidFill>
                  <a:srgbClr val="002060"/>
                </a:solidFill>
                <a:latin typeface="+mn-lt"/>
              </a:rPr>
              <a:t>www.healincfuturehealthsummit.com</a:t>
            </a:r>
            <a:endParaRPr lang="en-US" b="1" dirty="0">
              <a:solidFill>
                <a:srgbClr val="002060"/>
              </a:solidFill>
            </a:endParaRPr>
          </a:p>
        </p:txBody>
      </p:sp>
      <p:sp>
        <p:nvSpPr>
          <p:cNvPr id="4" name="Rectangle 3">
            <a:extLst>
              <a:ext uri="{FF2B5EF4-FFF2-40B4-BE49-F238E27FC236}">
                <a16:creationId xmlns:a16="http://schemas.microsoft.com/office/drawing/2014/main" id="{4F1E7448-3B21-DAD7-E910-A3FE91E241A7}"/>
              </a:ext>
            </a:extLst>
          </p:cNvPr>
          <p:cNvSpPr/>
          <p:nvPr/>
        </p:nvSpPr>
        <p:spPr>
          <a:xfrm>
            <a:off x="6096000" y="2080774"/>
            <a:ext cx="4784202" cy="110546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002060"/>
                </a:solidFill>
              </a:rPr>
              <a:t>APRIL 17</a:t>
            </a:r>
            <a:r>
              <a:rPr lang="en-US" sz="2000" b="1" baseline="30000" dirty="0">
                <a:solidFill>
                  <a:srgbClr val="002060"/>
                </a:solidFill>
              </a:rPr>
              <a:t>TH</a:t>
            </a:r>
            <a:r>
              <a:rPr lang="en-US" sz="2000" b="1" dirty="0">
                <a:solidFill>
                  <a:srgbClr val="002060"/>
                </a:solidFill>
              </a:rPr>
              <a:t> -19</a:t>
            </a:r>
            <a:r>
              <a:rPr lang="en-US" sz="2000" b="1" baseline="30000" dirty="0">
                <a:solidFill>
                  <a:srgbClr val="002060"/>
                </a:solidFill>
              </a:rPr>
              <a:t>TH</a:t>
            </a:r>
            <a:r>
              <a:rPr lang="en-US" sz="2000" b="1" dirty="0">
                <a:solidFill>
                  <a:srgbClr val="002060"/>
                </a:solidFill>
              </a:rPr>
              <a:t> </a:t>
            </a:r>
          </a:p>
          <a:p>
            <a:pPr algn="ctr"/>
            <a:r>
              <a:rPr lang="en-US" sz="2000" b="1" dirty="0">
                <a:solidFill>
                  <a:srgbClr val="002060"/>
                </a:solidFill>
              </a:rPr>
              <a:t>ATLANTIS RESORT, PARADISE ISLAND, NASSAU BAHAMAS</a:t>
            </a:r>
          </a:p>
        </p:txBody>
      </p:sp>
      <p:pic>
        <p:nvPicPr>
          <p:cNvPr id="6" name="Picture 5">
            <a:extLst>
              <a:ext uri="{FF2B5EF4-FFF2-40B4-BE49-F238E27FC236}">
                <a16:creationId xmlns:a16="http://schemas.microsoft.com/office/drawing/2014/main" id="{9F01D68E-AF35-E944-8B22-5C92DAA54608}"/>
              </a:ext>
            </a:extLst>
          </p:cNvPr>
          <p:cNvPicPr>
            <a:picLocks noChangeAspect="1"/>
          </p:cNvPicPr>
          <p:nvPr/>
        </p:nvPicPr>
        <p:blipFill>
          <a:blip r:embed="rId6">
            <a:alphaModFix amt="85000"/>
          </a:blip>
          <a:stretch>
            <a:fillRect/>
          </a:stretch>
        </p:blipFill>
        <p:spPr>
          <a:xfrm>
            <a:off x="0" y="-27267"/>
            <a:ext cx="5440101" cy="6858000"/>
          </a:xfrm>
          <a:prstGeom prst="rect">
            <a:avLst/>
          </a:prstGeom>
        </p:spPr>
      </p:pic>
    </p:spTree>
    <p:extLst>
      <p:ext uri="{BB962C8B-B14F-4D97-AF65-F5344CB8AC3E}">
        <p14:creationId xmlns:p14="http://schemas.microsoft.com/office/powerpoint/2010/main" val="23859422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9605B-A675-A846-AAE7-215273A87B3A}"/>
              </a:ext>
            </a:extLst>
          </p:cNvPr>
          <p:cNvSpPr>
            <a:spLocks noGrp="1"/>
          </p:cNvSpPr>
          <p:nvPr>
            <p:ph type="ctrTitle"/>
          </p:nvPr>
        </p:nvSpPr>
        <p:spPr>
          <a:xfrm>
            <a:off x="186629" y="1579417"/>
            <a:ext cx="11023678" cy="4397637"/>
          </a:xfrm>
        </p:spPr>
        <p:txBody>
          <a:bodyPr>
            <a:normAutofit/>
          </a:bodyPr>
          <a:lstStyle/>
          <a:p>
            <a:pPr lvl="0" algn="l">
              <a:spcBef>
                <a:spcPts val="0"/>
              </a:spcBef>
            </a:pPr>
            <a:br>
              <a:rPr lang="en-US" b="1" dirty="0">
                <a:solidFill>
                  <a:schemeClr val="accent2"/>
                </a:solidFill>
              </a:rPr>
            </a:br>
            <a:br>
              <a:rPr lang="en-US" b="1" dirty="0">
                <a:solidFill>
                  <a:schemeClr val="accent2"/>
                </a:solidFill>
              </a:rPr>
            </a:br>
            <a:br>
              <a:rPr lang="en-US" b="1" dirty="0">
                <a:solidFill>
                  <a:schemeClr val="accent2"/>
                </a:solidFill>
                <a:latin typeface="+mn-lt"/>
              </a:rPr>
            </a:br>
            <a:br>
              <a:rPr lang="en-US" sz="4000" dirty="0"/>
            </a:br>
            <a:br>
              <a:rPr lang="en-US" sz="1600" dirty="0"/>
            </a:br>
            <a:endParaRPr lang="en-US" sz="1600" dirty="0"/>
          </a:p>
        </p:txBody>
      </p:sp>
      <p:pic>
        <p:nvPicPr>
          <p:cNvPr id="12" name="Picture 11">
            <a:extLst>
              <a:ext uri="{FF2B5EF4-FFF2-40B4-BE49-F238E27FC236}">
                <a16:creationId xmlns:a16="http://schemas.microsoft.com/office/drawing/2014/main" id="{BF29FC15-24A0-1241-8155-6489185F496A}"/>
              </a:ext>
            </a:extLst>
          </p:cNvPr>
          <p:cNvPicPr>
            <a:picLocks noChangeAspect="1"/>
          </p:cNvPicPr>
          <p:nvPr/>
        </p:nvPicPr>
        <p:blipFill>
          <a:blip r:embed="rId2">
            <a:alphaModFix amt="85000"/>
          </a:blip>
          <a:stretch>
            <a:fillRect/>
          </a:stretch>
        </p:blipFill>
        <p:spPr>
          <a:xfrm>
            <a:off x="1" y="0"/>
            <a:ext cx="6348247" cy="6858000"/>
          </a:xfrm>
          <a:prstGeom prst="rect">
            <a:avLst/>
          </a:prstGeom>
        </p:spPr>
      </p:pic>
      <p:sp>
        <p:nvSpPr>
          <p:cNvPr id="3" name="Slide Number Placeholder 2">
            <a:extLst>
              <a:ext uri="{FF2B5EF4-FFF2-40B4-BE49-F238E27FC236}">
                <a16:creationId xmlns:a16="http://schemas.microsoft.com/office/drawing/2014/main" id="{6A184B82-C97E-044C-B60F-C4267AC95295}"/>
              </a:ext>
            </a:extLst>
          </p:cNvPr>
          <p:cNvSpPr>
            <a:spLocks noGrp="1"/>
          </p:cNvSpPr>
          <p:nvPr>
            <p:ph type="sldNum" sz="quarter" idx="12"/>
          </p:nvPr>
        </p:nvSpPr>
        <p:spPr/>
        <p:txBody>
          <a:bodyPr/>
          <a:lstStyle/>
          <a:p>
            <a:fld id="{8AF4952C-FAAE-9541-A652-7D1332F9B4CE}" type="slidenum">
              <a:rPr lang="en-US" smtClean="0"/>
              <a:t>2</a:t>
            </a:fld>
            <a:endParaRPr lang="en-US" dirty="0"/>
          </a:p>
        </p:txBody>
      </p:sp>
      <p:pic>
        <p:nvPicPr>
          <p:cNvPr id="7" name="Picture 6">
            <a:extLst>
              <a:ext uri="{FF2B5EF4-FFF2-40B4-BE49-F238E27FC236}">
                <a16:creationId xmlns:a16="http://schemas.microsoft.com/office/drawing/2014/main" id="{7C0FEFCA-0990-2D58-ACAE-3A9DF89D7DEC}"/>
              </a:ext>
            </a:extLst>
          </p:cNvPr>
          <p:cNvPicPr>
            <a:picLocks noChangeAspect="1"/>
          </p:cNvPicPr>
          <p:nvPr/>
        </p:nvPicPr>
        <p:blipFill>
          <a:blip r:embed="rId3"/>
          <a:stretch>
            <a:fillRect/>
          </a:stretch>
        </p:blipFill>
        <p:spPr>
          <a:xfrm>
            <a:off x="578917" y="3659244"/>
            <a:ext cx="2271712" cy="1671639"/>
          </a:xfrm>
          <a:prstGeom prst="rect">
            <a:avLst/>
          </a:prstGeom>
        </p:spPr>
      </p:pic>
      <p:pic>
        <p:nvPicPr>
          <p:cNvPr id="8" name="Picture 7">
            <a:extLst>
              <a:ext uri="{FF2B5EF4-FFF2-40B4-BE49-F238E27FC236}">
                <a16:creationId xmlns:a16="http://schemas.microsoft.com/office/drawing/2014/main" id="{99DBDA75-60FD-306A-C5FE-81F5E328D512}"/>
              </a:ext>
            </a:extLst>
          </p:cNvPr>
          <p:cNvPicPr>
            <a:picLocks noChangeAspect="1"/>
          </p:cNvPicPr>
          <p:nvPr/>
        </p:nvPicPr>
        <p:blipFill>
          <a:blip r:embed="rId4"/>
          <a:stretch>
            <a:fillRect/>
          </a:stretch>
        </p:blipFill>
        <p:spPr>
          <a:xfrm>
            <a:off x="578917" y="1167113"/>
            <a:ext cx="2271712" cy="1814513"/>
          </a:xfrm>
          <a:prstGeom prst="rect">
            <a:avLst/>
          </a:prstGeom>
        </p:spPr>
      </p:pic>
      <p:sp>
        <p:nvSpPr>
          <p:cNvPr id="5" name="Rectangle 4">
            <a:extLst>
              <a:ext uri="{FF2B5EF4-FFF2-40B4-BE49-F238E27FC236}">
                <a16:creationId xmlns:a16="http://schemas.microsoft.com/office/drawing/2014/main" id="{67919EED-E89B-E606-C055-B0941CAB9CE8}"/>
              </a:ext>
            </a:extLst>
          </p:cNvPr>
          <p:cNvSpPr/>
          <p:nvPr/>
        </p:nvSpPr>
        <p:spPr>
          <a:xfrm>
            <a:off x="3428108" y="136525"/>
            <a:ext cx="8763891" cy="19700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accent2"/>
              </a:solidFill>
            </a:endParaRPr>
          </a:p>
        </p:txBody>
      </p:sp>
      <p:sp>
        <p:nvSpPr>
          <p:cNvPr id="9" name="TextBox 8">
            <a:extLst>
              <a:ext uri="{FF2B5EF4-FFF2-40B4-BE49-F238E27FC236}">
                <a16:creationId xmlns:a16="http://schemas.microsoft.com/office/drawing/2014/main" id="{CCD1357F-A9B3-08B4-41BC-32ACBFEF9BC4}"/>
              </a:ext>
            </a:extLst>
          </p:cNvPr>
          <p:cNvSpPr txBox="1"/>
          <p:nvPr/>
        </p:nvSpPr>
        <p:spPr>
          <a:xfrm>
            <a:off x="4035972" y="3108331"/>
            <a:ext cx="6948404" cy="1538883"/>
          </a:xfrm>
          <a:prstGeom prst="rect">
            <a:avLst/>
          </a:prstGeom>
          <a:noFill/>
        </p:spPr>
        <p:txBody>
          <a:bodyPr wrap="square">
            <a:spAutoFit/>
          </a:bodyPr>
          <a:lstStyle/>
          <a:p>
            <a:pPr algn="ctr"/>
            <a:r>
              <a:rPr lang="en-US" sz="5400" dirty="0">
                <a:solidFill>
                  <a:srgbClr val="D73700"/>
                </a:solidFill>
              </a:rPr>
              <a:t>WHY</a:t>
            </a:r>
          </a:p>
          <a:p>
            <a:pPr algn="ctr"/>
            <a:endParaRPr lang="en-US" sz="2000" dirty="0">
              <a:solidFill>
                <a:srgbClr val="D73700"/>
              </a:solidFill>
            </a:endParaRPr>
          </a:p>
          <a:p>
            <a:pPr algn="ctr"/>
            <a:r>
              <a:rPr lang="en-US" sz="2000" dirty="0">
                <a:solidFill>
                  <a:srgbClr val="D73700"/>
                </a:solidFill>
              </a:rPr>
              <a:t>                        Why does </a:t>
            </a:r>
            <a:r>
              <a:rPr lang="en-US" sz="2000" dirty="0" err="1">
                <a:solidFill>
                  <a:srgbClr val="D73700"/>
                </a:solidFill>
              </a:rPr>
              <a:t>HEALinc</a:t>
            </a:r>
            <a:r>
              <a:rPr lang="en-US" sz="2000" dirty="0">
                <a:solidFill>
                  <a:srgbClr val="D73700"/>
                </a:solidFill>
              </a:rPr>
              <a:t> exist?</a:t>
            </a:r>
          </a:p>
        </p:txBody>
      </p:sp>
    </p:spTree>
    <p:extLst>
      <p:ext uri="{BB962C8B-B14F-4D97-AF65-F5344CB8AC3E}">
        <p14:creationId xmlns:p14="http://schemas.microsoft.com/office/powerpoint/2010/main" val="13030144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alpha val="63000"/>
          </a:schemeClr>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CA2C5FD-A12D-AB4C-8851-036D841D794D}"/>
              </a:ext>
            </a:extLst>
          </p:cNvPr>
          <p:cNvSpPr txBox="1">
            <a:spLocks/>
          </p:cNvSpPr>
          <p:nvPr/>
        </p:nvSpPr>
        <p:spPr>
          <a:xfrm>
            <a:off x="1342662" y="214142"/>
            <a:ext cx="10683433" cy="5642647"/>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solidFill>
                  <a:srgbClr val="7030A0"/>
                </a:solidFill>
                <a:latin typeface="+mn-lt"/>
              </a:rPr>
              <a:t> </a:t>
            </a:r>
          </a:p>
          <a:p>
            <a:r>
              <a:rPr lang="en-US" sz="3600" b="1" dirty="0">
                <a:solidFill>
                  <a:srgbClr val="7030A0"/>
                </a:solidFill>
                <a:latin typeface="+mn-lt"/>
              </a:rPr>
              <a:t>     </a:t>
            </a:r>
          </a:p>
          <a:p>
            <a:endParaRPr lang="en-US" sz="3600" b="1" dirty="0">
              <a:solidFill>
                <a:srgbClr val="7030A0"/>
              </a:solidFill>
              <a:latin typeface="+mn-lt"/>
            </a:endParaRPr>
          </a:p>
          <a:p>
            <a:r>
              <a:rPr lang="en-US" sz="3600" b="1" dirty="0">
                <a:solidFill>
                  <a:srgbClr val="7030A0"/>
                </a:solidFill>
                <a:latin typeface="+mn-lt"/>
              </a:rPr>
              <a:t> </a:t>
            </a:r>
          </a:p>
          <a:p>
            <a:endParaRPr lang="en-US" sz="3600" b="1" dirty="0">
              <a:solidFill>
                <a:srgbClr val="7030A0"/>
              </a:solidFill>
              <a:latin typeface="+mn-lt"/>
            </a:endParaRPr>
          </a:p>
          <a:p>
            <a:pPr algn="ctr"/>
            <a:r>
              <a:rPr lang="en-US" sz="3600" b="1" dirty="0">
                <a:solidFill>
                  <a:srgbClr val="7030A0"/>
                </a:solidFill>
                <a:latin typeface="+mn-lt"/>
              </a:rPr>
              <a:t>THE FUTURE OF HEALTH is…..</a:t>
            </a:r>
          </a:p>
          <a:p>
            <a:pPr algn="ctr"/>
            <a:endParaRPr lang="en-US" sz="3600" b="1" dirty="0">
              <a:solidFill>
                <a:srgbClr val="7030A0"/>
              </a:solidFill>
              <a:latin typeface="+mn-lt"/>
            </a:endParaRPr>
          </a:p>
          <a:p>
            <a:pPr algn="ctr"/>
            <a:r>
              <a:rPr lang="en-US" sz="2900" b="1" dirty="0">
                <a:solidFill>
                  <a:srgbClr val="D73700"/>
                </a:solidFill>
                <a:latin typeface="+mn-lt"/>
              </a:rPr>
              <a:t>Healthy Longevity </a:t>
            </a:r>
            <a:r>
              <a:rPr lang="en-US" sz="2900" b="1" dirty="0">
                <a:solidFill>
                  <a:srgbClr val="7030A0"/>
                </a:solidFill>
                <a:latin typeface="+mn-lt"/>
              </a:rPr>
              <a:t>| </a:t>
            </a:r>
            <a:r>
              <a:rPr lang="en-US" sz="2900" b="1" dirty="0">
                <a:solidFill>
                  <a:srgbClr val="0070C0"/>
                </a:solidFill>
                <a:latin typeface="+mn-lt"/>
              </a:rPr>
              <a:t>Quality of Life throughout our lifespan </a:t>
            </a:r>
            <a:r>
              <a:rPr lang="en-US" sz="2900" b="1" dirty="0">
                <a:solidFill>
                  <a:srgbClr val="7030A0"/>
                </a:solidFill>
                <a:latin typeface="+mn-lt"/>
              </a:rPr>
              <a:t>| </a:t>
            </a:r>
          </a:p>
          <a:p>
            <a:pPr algn="ctr"/>
            <a:r>
              <a:rPr lang="en-US" sz="2900" b="1" dirty="0">
                <a:solidFill>
                  <a:srgbClr val="00B050"/>
                </a:solidFill>
                <a:latin typeface="+mn-lt"/>
              </a:rPr>
              <a:t>Regenerative Therapies with no undesirable side effects</a:t>
            </a:r>
            <a:r>
              <a:rPr lang="en-US" sz="2900" b="1" dirty="0">
                <a:solidFill>
                  <a:srgbClr val="7030A0"/>
                </a:solidFill>
                <a:latin typeface="+mn-lt"/>
              </a:rPr>
              <a:t>.</a:t>
            </a:r>
          </a:p>
        </p:txBody>
      </p:sp>
      <p:sp>
        <p:nvSpPr>
          <p:cNvPr id="7" name="Rectangle 6">
            <a:extLst>
              <a:ext uri="{FF2B5EF4-FFF2-40B4-BE49-F238E27FC236}">
                <a16:creationId xmlns:a16="http://schemas.microsoft.com/office/drawing/2014/main" id="{825F9822-640D-E242-B357-4C78FCE784E0}"/>
              </a:ext>
            </a:extLst>
          </p:cNvPr>
          <p:cNvSpPr/>
          <p:nvPr/>
        </p:nvSpPr>
        <p:spPr>
          <a:xfrm>
            <a:off x="3436882" y="3972871"/>
            <a:ext cx="8303173" cy="9601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1">
                  <a:lumMod val="65000"/>
                  <a:lumOff val="35000"/>
                </a:schemeClr>
              </a:solidFill>
            </a:endParaRPr>
          </a:p>
          <a:p>
            <a:endParaRPr lang="en-US" dirty="0">
              <a:solidFill>
                <a:schemeClr val="tx1">
                  <a:lumMod val="65000"/>
                  <a:lumOff val="35000"/>
                </a:schemeClr>
              </a:solidFill>
            </a:endParaRPr>
          </a:p>
        </p:txBody>
      </p:sp>
      <p:sp>
        <p:nvSpPr>
          <p:cNvPr id="8" name="Rectangle 7">
            <a:extLst>
              <a:ext uri="{FF2B5EF4-FFF2-40B4-BE49-F238E27FC236}">
                <a16:creationId xmlns:a16="http://schemas.microsoft.com/office/drawing/2014/main" id="{AE2F2D57-0DDA-294C-8DB0-9E2A8298A637}"/>
              </a:ext>
            </a:extLst>
          </p:cNvPr>
          <p:cNvSpPr/>
          <p:nvPr/>
        </p:nvSpPr>
        <p:spPr>
          <a:xfrm>
            <a:off x="3636579" y="5559972"/>
            <a:ext cx="7903780" cy="8618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v"/>
            </a:pPr>
            <a:endParaRPr lang="en-US" dirty="0">
              <a:solidFill>
                <a:schemeClr val="tx1">
                  <a:lumMod val="65000"/>
                  <a:lumOff val="35000"/>
                </a:schemeClr>
              </a:solidFill>
            </a:endParaRPr>
          </a:p>
        </p:txBody>
      </p:sp>
      <p:pic>
        <p:nvPicPr>
          <p:cNvPr id="21" name="Picture 20">
            <a:extLst>
              <a:ext uri="{FF2B5EF4-FFF2-40B4-BE49-F238E27FC236}">
                <a16:creationId xmlns:a16="http://schemas.microsoft.com/office/drawing/2014/main" id="{DE3CD5F2-1354-814B-B1BE-7BFB8FCCECA9}"/>
              </a:ext>
            </a:extLst>
          </p:cNvPr>
          <p:cNvPicPr>
            <a:picLocks noChangeAspect="1"/>
          </p:cNvPicPr>
          <p:nvPr/>
        </p:nvPicPr>
        <p:blipFill>
          <a:blip r:embed="rId2"/>
          <a:stretch>
            <a:fillRect/>
          </a:stretch>
        </p:blipFill>
        <p:spPr>
          <a:xfrm rot="5400000" flipH="1" flipV="1">
            <a:off x="25178" y="2559273"/>
            <a:ext cx="1591734" cy="2195620"/>
          </a:xfrm>
          <a:prstGeom prst="rect">
            <a:avLst/>
          </a:prstGeom>
          <a:noFill/>
        </p:spPr>
      </p:pic>
      <p:sp>
        <p:nvSpPr>
          <p:cNvPr id="22" name="Slide Number Placeholder 21">
            <a:extLst>
              <a:ext uri="{FF2B5EF4-FFF2-40B4-BE49-F238E27FC236}">
                <a16:creationId xmlns:a16="http://schemas.microsoft.com/office/drawing/2014/main" id="{F557D216-2485-AC44-80B3-372045932623}"/>
              </a:ext>
            </a:extLst>
          </p:cNvPr>
          <p:cNvSpPr>
            <a:spLocks noGrp="1"/>
          </p:cNvSpPr>
          <p:nvPr>
            <p:ph type="sldNum" sz="quarter" idx="12"/>
          </p:nvPr>
        </p:nvSpPr>
        <p:spPr/>
        <p:txBody>
          <a:bodyPr/>
          <a:lstStyle/>
          <a:p>
            <a:fld id="{8AF4952C-FAAE-9541-A652-7D1332F9B4CE}" type="slidenum">
              <a:rPr lang="en-US" smtClean="0"/>
              <a:t>3</a:t>
            </a:fld>
            <a:endParaRPr lang="en-US" dirty="0"/>
          </a:p>
        </p:txBody>
      </p:sp>
    </p:spTree>
    <p:extLst>
      <p:ext uri="{BB962C8B-B14F-4D97-AF65-F5344CB8AC3E}">
        <p14:creationId xmlns:p14="http://schemas.microsoft.com/office/powerpoint/2010/main" val="8374685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alpha val="63000"/>
          </a:schemeClr>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CA2C5FD-A12D-AB4C-8851-036D841D794D}"/>
              </a:ext>
            </a:extLst>
          </p:cNvPr>
          <p:cNvSpPr txBox="1">
            <a:spLocks/>
          </p:cNvSpPr>
          <p:nvPr/>
        </p:nvSpPr>
        <p:spPr>
          <a:xfrm>
            <a:off x="1" y="214143"/>
            <a:ext cx="12192000" cy="1207641"/>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solidFill>
                  <a:srgbClr val="7030A0"/>
                </a:solidFill>
                <a:latin typeface="+mn-lt"/>
              </a:rPr>
              <a:t> </a:t>
            </a:r>
          </a:p>
          <a:p>
            <a:r>
              <a:rPr lang="en-US" sz="3600" b="1" dirty="0">
                <a:solidFill>
                  <a:srgbClr val="7030A0"/>
                </a:solidFill>
                <a:latin typeface="+mn-lt"/>
              </a:rPr>
              <a:t>     THE FUTURE OF HEALTH IS ALREADY HERE….BUT IT’S</a:t>
            </a:r>
          </a:p>
        </p:txBody>
      </p:sp>
      <p:sp>
        <p:nvSpPr>
          <p:cNvPr id="7" name="Rectangle 6">
            <a:extLst>
              <a:ext uri="{FF2B5EF4-FFF2-40B4-BE49-F238E27FC236}">
                <a16:creationId xmlns:a16="http://schemas.microsoft.com/office/drawing/2014/main" id="{825F9822-640D-E242-B357-4C78FCE784E0}"/>
              </a:ext>
            </a:extLst>
          </p:cNvPr>
          <p:cNvSpPr/>
          <p:nvPr/>
        </p:nvSpPr>
        <p:spPr>
          <a:xfrm>
            <a:off x="3436882" y="3972871"/>
            <a:ext cx="8303173" cy="9601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1">
                  <a:lumMod val="65000"/>
                  <a:lumOff val="35000"/>
                </a:schemeClr>
              </a:solidFill>
            </a:endParaRPr>
          </a:p>
          <a:p>
            <a:endParaRPr lang="en-US" dirty="0">
              <a:solidFill>
                <a:schemeClr val="tx1">
                  <a:lumMod val="65000"/>
                  <a:lumOff val="35000"/>
                </a:schemeClr>
              </a:solidFill>
            </a:endParaRPr>
          </a:p>
        </p:txBody>
      </p:sp>
      <p:sp>
        <p:nvSpPr>
          <p:cNvPr id="8" name="Rectangle 7">
            <a:extLst>
              <a:ext uri="{FF2B5EF4-FFF2-40B4-BE49-F238E27FC236}">
                <a16:creationId xmlns:a16="http://schemas.microsoft.com/office/drawing/2014/main" id="{AE2F2D57-0DDA-294C-8DB0-9E2A8298A637}"/>
              </a:ext>
            </a:extLst>
          </p:cNvPr>
          <p:cNvSpPr/>
          <p:nvPr/>
        </p:nvSpPr>
        <p:spPr>
          <a:xfrm>
            <a:off x="3636579" y="5559972"/>
            <a:ext cx="7903780" cy="8618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v"/>
            </a:pPr>
            <a:endParaRPr lang="en-US" dirty="0">
              <a:solidFill>
                <a:schemeClr val="tx1">
                  <a:lumMod val="65000"/>
                  <a:lumOff val="35000"/>
                </a:schemeClr>
              </a:solidFill>
            </a:endParaRPr>
          </a:p>
        </p:txBody>
      </p:sp>
      <p:pic>
        <p:nvPicPr>
          <p:cNvPr id="21" name="Picture 20">
            <a:extLst>
              <a:ext uri="{FF2B5EF4-FFF2-40B4-BE49-F238E27FC236}">
                <a16:creationId xmlns:a16="http://schemas.microsoft.com/office/drawing/2014/main" id="{DE3CD5F2-1354-814B-B1BE-7BFB8FCCECA9}"/>
              </a:ext>
            </a:extLst>
          </p:cNvPr>
          <p:cNvPicPr>
            <a:picLocks noChangeAspect="1"/>
          </p:cNvPicPr>
          <p:nvPr/>
        </p:nvPicPr>
        <p:blipFill>
          <a:blip r:embed="rId2"/>
          <a:stretch>
            <a:fillRect/>
          </a:stretch>
        </p:blipFill>
        <p:spPr>
          <a:xfrm rot="5400000" flipH="1" flipV="1">
            <a:off x="25178" y="2559273"/>
            <a:ext cx="1591734" cy="2195620"/>
          </a:xfrm>
          <a:prstGeom prst="rect">
            <a:avLst/>
          </a:prstGeom>
          <a:noFill/>
        </p:spPr>
      </p:pic>
      <p:sp>
        <p:nvSpPr>
          <p:cNvPr id="22" name="Slide Number Placeholder 21">
            <a:extLst>
              <a:ext uri="{FF2B5EF4-FFF2-40B4-BE49-F238E27FC236}">
                <a16:creationId xmlns:a16="http://schemas.microsoft.com/office/drawing/2014/main" id="{F557D216-2485-AC44-80B3-372045932623}"/>
              </a:ext>
            </a:extLst>
          </p:cNvPr>
          <p:cNvSpPr>
            <a:spLocks noGrp="1"/>
          </p:cNvSpPr>
          <p:nvPr>
            <p:ph type="sldNum" sz="quarter" idx="12"/>
          </p:nvPr>
        </p:nvSpPr>
        <p:spPr/>
        <p:txBody>
          <a:bodyPr/>
          <a:lstStyle/>
          <a:p>
            <a:fld id="{8AF4952C-FAAE-9541-A652-7D1332F9B4CE}" type="slidenum">
              <a:rPr lang="en-US" smtClean="0"/>
              <a:t>4</a:t>
            </a:fld>
            <a:endParaRPr lang="en-US" dirty="0"/>
          </a:p>
        </p:txBody>
      </p:sp>
      <p:sp>
        <p:nvSpPr>
          <p:cNvPr id="6" name="Rectangle 5">
            <a:extLst>
              <a:ext uri="{FF2B5EF4-FFF2-40B4-BE49-F238E27FC236}">
                <a16:creationId xmlns:a16="http://schemas.microsoft.com/office/drawing/2014/main" id="{957F3BBD-B03B-562E-E044-53853D0B2B05}"/>
              </a:ext>
            </a:extLst>
          </p:cNvPr>
          <p:cNvSpPr/>
          <p:nvPr/>
        </p:nvSpPr>
        <p:spPr>
          <a:xfrm>
            <a:off x="1371601" y="1648689"/>
            <a:ext cx="10820399" cy="47731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D73700"/>
                </a:solidFill>
              </a:rPr>
              <a:t>LOCKED IN SILOS ALL OVER THE WORLD </a:t>
            </a:r>
            <a:r>
              <a:rPr lang="en-US" sz="2400" dirty="0">
                <a:solidFill>
                  <a:srgbClr val="002060"/>
                </a:solidFill>
              </a:rPr>
              <a:t>(e.g. </a:t>
            </a:r>
            <a:r>
              <a:rPr lang="en-US" sz="2400" dirty="0" err="1">
                <a:solidFill>
                  <a:srgbClr val="002060"/>
                </a:solidFill>
              </a:rPr>
              <a:t>Biotechs</a:t>
            </a:r>
            <a:r>
              <a:rPr lang="en-US" sz="2400" dirty="0">
                <a:solidFill>
                  <a:srgbClr val="002060"/>
                </a:solidFill>
              </a:rPr>
              <a:t>, Laboratories, Schools and  Universities, Healthcare Clinics, Communities, and Countries.) </a:t>
            </a:r>
          </a:p>
          <a:p>
            <a:endParaRPr lang="en-US" sz="2400" b="1" dirty="0"/>
          </a:p>
          <a:p>
            <a:r>
              <a:rPr lang="en-US" sz="2400" b="1" dirty="0">
                <a:solidFill>
                  <a:srgbClr val="D73700"/>
                </a:solidFill>
              </a:rPr>
              <a:t>    SMOTHERED </a:t>
            </a:r>
            <a:r>
              <a:rPr lang="en-US" sz="2400" dirty="0">
                <a:solidFill>
                  <a:srgbClr val="002060"/>
                </a:solidFill>
              </a:rPr>
              <a:t>by outdated thinking styles and systems.</a:t>
            </a:r>
          </a:p>
          <a:p>
            <a:endParaRPr lang="en-US" sz="2400" b="1" dirty="0"/>
          </a:p>
          <a:p>
            <a:r>
              <a:rPr lang="en-US" sz="2400" b="1" dirty="0"/>
              <a:t> </a:t>
            </a:r>
            <a:r>
              <a:rPr lang="en-US" sz="2400" b="1" dirty="0">
                <a:solidFill>
                  <a:schemeClr val="accent2"/>
                </a:solidFill>
              </a:rPr>
              <a:t>  </a:t>
            </a:r>
            <a:r>
              <a:rPr lang="en-US" sz="2400" b="1" dirty="0">
                <a:solidFill>
                  <a:srgbClr val="D73700"/>
                </a:solidFill>
              </a:rPr>
              <a:t> SUPPRESSED </a:t>
            </a:r>
            <a:r>
              <a:rPr lang="en-US" sz="2400" dirty="0">
                <a:solidFill>
                  <a:srgbClr val="002060"/>
                </a:solidFill>
              </a:rPr>
              <a:t>by bureaucracies, red-tape and vested interests. </a:t>
            </a:r>
          </a:p>
          <a:p>
            <a:endParaRPr lang="en-US" sz="2400" b="1" dirty="0">
              <a:solidFill>
                <a:srgbClr val="D73700"/>
              </a:solidFill>
            </a:endParaRPr>
          </a:p>
          <a:p>
            <a:r>
              <a:rPr lang="en-US" sz="2400" b="1" dirty="0">
                <a:solidFill>
                  <a:srgbClr val="D73700"/>
                </a:solidFill>
              </a:rPr>
              <a:t>    DISCONNECTED </a:t>
            </a:r>
            <a:r>
              <a:rPr lang="en-US" sz="2400" dirty="0">
                <a:solidFill>
                  <a:srgbClr val="002060"/>
                </a:solidFill>
              </a:rPr>
              <a:t>from the realities and unmet global health needs of the majority 		       of the world’s populations. </a:t>
            </a:r>
          </a:p>
          <a:p>
            <a:endParaRPr lang="en-US" sz="2400" dirty="0">
              <a:solidFill>
                <a:srgbClr val="002060"/>
              </a:solidFill>
            </a:endParaRPr>
          </a:p>
          <a:p>
            <a:endParaRPr lang="en-US" sz="2400" dirty="0">
              <a:solidFill>
                <a:srgbClr val="002060"/>
              </a:solidFill>
            </a:endParaRPr>
          </a:p>
          <a:p>
            <a:endParaRPr lang="en-US" sz="2400" dirty="0">
              <a:solidFill>
                <a:srgbClr val="002060"/>
              </a:solidFill>
            </a:endParaRPr>
          </a:p>
          <a:p>
            <a:pPr algn="ctr"/>
            <a:endParaRPr lang="en-US" dirty="0"/>
          </a:p>
        </p:txBody>
      </p:sp>
    </p:spTree>
    <p:extLst>
      <p:ext uri="{BB962C8B-B14F-4D97-AF65-F5344CB8AC3E}">
        <p14:creationId xmlns:p14="http://schemas.microsoft.com/office/powerpoint/2010/main" val="17490530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9605B-A675-A846-AAE7-215273A87B3A}"/>
              </a:ext>
            </a:extLst>
          </p:cNvPr>
          <p:cNvSpPr>
            <a:spLocks noGrp="1"/>
          </p:cNvSpPr>
          <p:nvPr>
            <p:ph type="ctrTitle"/>
          </p:nvPr>
        </p:nvSpPr>
        <p:spPr>
          <a:xfrm>
            <a:off x="186629" y="1579417"/>
            <a:ext cx="11023678" cy="4397637"/>
          </a:xfrm>
        </p:spPr>
        <p:txBody>
          <a:bodyPr>
            <a:normAutofit/>
          </a:bodyPr>
          <a:lstStyle/>
          <a:p>
            <a:pPr lvl="0" algn="l">
              <a:spcBef>
                <a:spcPts val="0"/>
              </a:spcBef>
            </a:pPr>
            <a:br>
              <a:rPr lang="en-US" b="1" dirty="0">
                <a:solidFill>
                  <a:schemeClr val="accent2"/>
                </a:solidFill>
              </a:rPr>
            </a:br>
            <a:br>
              <a:rPr lang="en-US" b="1" dirty="0">
                <a:solidFill>
                  <a:schemeClr val="accent2"/>
                </a:solidFill>
              </a:rPr>
            </a:br>
            <a:br>
              <a:rPr lang="en-US" b="1" dirty="0">
                <a:solidFill>
                  <a:schemeClr val="accent2"/>
                </a:solidFill>
                <a:latin typeface="+mn-lt"/>
              </a:rPr>
            </a:br>
            <a:br>
              <a:rPr lang="en-US" sz="4000" dirty="0"/>
            </a:br>
            <a:br>
              <a:rPr lang="en-US" sz="1600" dirty="0"/>
            </a:br>
            <a:endParaRPr lang="en-US" sz="1600" dirty="0"/>
          </a:p>
        </p:txBody>
      </p:sp>
      <p:pic>
        <p:nvPicPr>
          <p:cNvPr id="12" name="Picture 11">
            <a:extLst>
              <a:ext uri="{FF2B5EF4-FFF2-40B4-BE49-F238E27FC236}">
                <a16:creationId xmlns:a16="http://schemas.microsoft.com/office/drawing/2014/main" id="{BF29FC15-24A0-1241-8155-6489185F496A}"/>
              </a:ext>
            </a:extLst>
          </p:cNvPr>
          <p:cNvPicPr>
            <a:picLocks noChangeAspect="1"/>
          </p:cNvPicPr>
          <p:nvPr/>
        </p:nvPicPr>
        <p:blipFill>
          <a:blip r:embed="rId2">
            <a:alphaModFix amt="85000"/>
          </a:blip>
          <a:stretch>
            <a:fillRect/>
          </a:stretch>
        </p:blipFill>
        <p:spPr>
          <a:xfrm>
            <a:off x="1" y="0"/>
            <a:ext cx="6348247" cy="6858000"/>
          </a:xfrm>
          <a:prstGeom prst="rect">
            <a:avLst/>
          </a:prstGeom>
        </p:spPr>
      </p:pic>
      <p:sp>
        <p:nvSpPr>
          <p:cNvPr id="3" name="Slide Number Placeholder 2">
            <a:extLst>
              <a:ext uri="{FF2B5EF4-FFF2-40B4-BE49-F238E27FC236}">
                <a16:creationId xmlns:a16="http://schemas.microsoft.com/office/drawing/2014/main" id="{6A184B82-C97E-044C-B60F-C4267AC95295}"/>
              </a:ext>
            </a:extLst>
          </p:cNvPr>
          <p:cNvSpPr>
            <a:spLocks noGrp="1"/>
          </p:cNvSpPr>
          <p:nvPr>
            <p:ph type="sldNum" sz="quarter" idx="12"/>
          </p:nvPr>
        </p:nvSpPr>
        <p:spPr/>
        <p:txBody>
          <a:bodyPr/>
          <a:lstStyle/>
          <a:p>
            <a:fld id="{8AF4952C-FAAE-9541-A652-7D1332F9B4CE}" type="slidenum">
              <a:rPr lang="en-US" smtClean="0"/>
              <a:t>5</a:t>
            </a:fld>
            <a:endParaRPr lang="en-US" dirty="0"/>
          </a:p>
        </p:txBody>
      </p:sp>
      <p:pic>
        <p:nvPicPr>
          <p:cNvPr id="7" name="Picture 6">
            <a:extLst>
              <a:ext uri="{FF2B5EF4-FFF2-40B4-BE49-F238E27FC236}">
                <a16:creationId xmlns:a16="http://schemas.microsoft.com/office/drawing/2014/main" id="{7C0FEFCA-0990-2D58-ACAE-3A9DF89D7DEC}"/>
              </a:ext>
            </a:extLst>
          </p:cNvPr>
          <p:cNvPicPr>
            <a:picLocks noChangeAspect="1"/>
          </p:cNvPicPr>
          <p:nvPr/>
        </p:nvPicPr>
        <p:blipFill>
          <a:blip r:embed="rId3"/>
          <a:stretch>
            <a:fillRect/>
          </a:stretch>
        </p:blipFill>
        <p:spPr>
          <a:xfrm>
            <a:off x="578917" y="3659244"/>
            <a:ext cx="2271712" cy="1671639"/>
          </a:xfrm>
          <a:prstGeom prst="rect">
            <a:avLst/>
          </a:prstGeom>
        </p:spPr>
      </p:pic>
      <p:pic>
        <p:nvPicPr>
          <p:cNvPr id="8" name="Picture 7">
            <a:extLst>
              <a:ext uri="{FF2B5EF4-FFF2-40B4-BE49-F238E27FC236}">
                <a16:creationId xmlns:a16="http://schemas.microsoft.com/office/drawing/2014/main" id="{99DBDA75-60FD-306A-C5FE-81F5E328D512}"/>
              </a:ext>
            </a:extLst>
          </p:cNvPr>
          <p:cNvPicPr>
            <a:picLocks noChangeAspect="1"/>
          </p:cNvPicPr>
          <p:nvPr/>
        </p:nvPicPr>
        <p:blipFill>
          <a:blip r:embed="rId4"/>
          <a:stretch>
            <a:fillRect/>
          </a:stretch>
        </p:blipFill>
        <p:spPr>
          <a:xfrm>
            <a:off x="578917" y="1167113"/>
            <a:ext cx="2271712" cy="1814513"/>
          </a:xfrm>
          <a:prstGeom prst="rect">
            <a:avLst/>
          </a:prstGeom>
        </p:spPr>
      </p:pic>
      <p:sp>
        <p:nvSpPr>
          <p:cNvPr id="5" name="Rectangle 4">
            <a:extLst>
              <a:ext uri="{FF2B5EF4-FFF2-40B4-BE49-F238E27FC236}">
                <a16:creationId xmlns:a16="http://schemas.microsoft.com/office/drawing/2014/main" id="{67919EED-E89B-E606-C055-B0941CAB9CE8}"/>
              </a:ext>
            </a:extLst>
          </p:cNvPr>
          <p:cNvSpPr/>
          <p:nvPr/>
        </p:nvSpPr>
        <p:spPr>
          <a:xfrm>
            <a:off x="3428108" y="136525"/>
            <a:ext cx="8763891" cy="19700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accent2"/>
              </a:solidFill>
            </a:endParaRPr>
          </a:p>
        </p:txBody>
      </p:sp>
      <p:sp>
        <p:nvSpPr>
          <p:cNvPr id="9" name="TextBox 8">
            <a:extLst>
              <a:ext uri="{FF2B5EF4-FFF2-40B4-BE49-F238E27FC236}">
                <a16:creationId xmlns:a16="http://schemas.microsoft.com/office/drawing/2014/main" id="{CCD1357F-A9B3-08B4-41BC-32ACBFEF9BC4}"/>
              </a:ext>
            </a:extLst>
          </p:cNvPr>
          <p:cNvSpPr txBox="1"/>
          <p:nvPr/>
        </p:nvSpPr>
        <p:spPr>
          <a:xfrm>
            <a:off x="4035971" y="3108331"/>
            <a:ext cx="7969399" cy="1538883"/>
          </a:xfrm>
          <a:prstGeom prst="rect">
            <a:avLst/>
          </a:prstGeom>
          <a:noFill/>
        </p:spPr>
        <p:txBody>
          <a:bodyPr wrap="square">
            <a:spAutoFit/>
          </a:bodyPr>
          <a:lstStyle/>
          <a:p>
            <a:pPr algn="ctr"/>
            <a:r>
              <a:rPr lang="en-US" sz="5400" dirty="0">
                <a:solidFill>
                  <a:srgbClr val="D73700"/>
                </a:solidFill>
              </a:rPr>
              <a:t>WHAT</a:t>
            </a:r>
          </a:p>
          <a:p>
            <a:pPr algn="ctr"/>
            <a:endParaRPr lang="en-US" sz="2000" dirty="0">
              <a:solidFill>
                <a:srgbClr val="D73700"/>
              </a:solidFill>
            </a:endParaRPr>
          </a:p>
          <a:p>
            <a:pPr algn="ctr"/>
            <a:r>
              <a:rPr lang="en-US" sz="2000" dirty="0">
                <a:solidFill>
                  <a:srgbClr val="D73700"/>
                </a:solidFill>
              </a:rPr>
              <a:t>                                    What are </a:t>
            </a:r>
            <a:r>
              <a:rPr lang="en-US" sz="2000" dirty="0" err="1">
                <a:solidFill>
                  <a:srgbClr val="D73700"/>
                </a:solidFill>
              </a:rPr>
              <a:t>HEALinc</a:t>
            </a:r>
            <a:r>
              <a:rPr lang="en-US" sz="2000" dirty="0">
                <a:solidFill>
                  <a:srgbClr val="D73700"/>
                </a:solidFill>
              </a:rPr>
              <a:t> is about, and What do we  do?</a:t>
            </a:r>
          </a:p>
        </p:txBody>
      </p:sp>
    </p:spTree>
    <p:extLst>
      <p:ext uri="{BB962C8B-B14F-4D97-AF65-F5344CB8AC3E}">
        <p14:creationId xmlns:p14="http://schemas.microsoft.com/office/powerpoint/2010/main" val="27498673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alpha val="60000"/>
          </a:schemeClr>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CA2C5FD-A12D-AB4C-8851-036D841D794D}"/>
              </a:ext>
            </a:extLst>
          </p:cNvPr>
          <p:cNvSpPr txBox="1">
            <a:spLocks/>
          </p:cNvSpPr>
          <p:nvPr/>
        </p:nvSpPr>
        <p:spPr>
          <a:xfrm>
            <a:off x="1" y="115615"/>
            <a:ext cx="12192000" cy="872357"/>
          </a:xfrm>
          <a:prstGeom prst="rect">
            <a:avLst/>
          </a:prstGeom>
        </p:spPr>
        <p:txBody>
          <a:bodyP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300" dirty="0">
                <a:solidFill>
                  <a:srgbClr val="7030A0"/>
                </a:solidFill>
                <a:latin typeface="+mn-lt"/>
              </a:rPr>
              <a:t>     HEALinc360   </a:t>
            </a:r>
            <a:r>
              <a:rPr lang="en-US" sz="3300" b="1" dirty="0">
                <a:solidFill>
                  <a:srgbClr val="7030A0"/>
                </a:solidFill>
                <a:latin typeface="+mn-lt"/>
              </a:rPr>
              <a:t>ACCELERATES ACCESS TO FUTURE HEALTH FOR EVERYONE,     </a:t>
            </a:r>
          </a:p>
          <a:p>
            <a:r>
              <a:rPr lang="en-US" sz="3300" b="1" dirty="0">
                <a:solidFill>
                  <a:srgbClr val="7030A0"/>
                </a:solidFill>
                <a:latin typeface="+mn-lt"/>
              </a:rPr>
              <a:t>                             EVERYWHERE. NOW</a:t>
            </a:r>
            <a:endParaRPr lang="en-US" sz="3300" b="1" dirty="0">
              <a:latin typeface="+mn-lt"/>
            </a:endParaRPr>
          </a:p>
        </p:txBody>
      </p:sp>
      <p:pic>
        <p:nvPicPr>
          <p:cNvPr id="5" name="Picture 4">
            <a:extLst>
              <a:ext uri="{FF2B5EF4-FFF2-40B4-BE49-F238E27FC236}">
                <a16:creationId xmlns:a16="http://schemas.microsoft.com/office/drawing/2014/main" id="{1096F12A-4B79-C84C-BA63-2560C5B905CD}"/>
              </a:ext>
            </a:extLst>
          </p:cNvPr>
          <p:cNvPicPr>
            <a:picLocks noChangeAspect="1"/>
          </p:cNvPicPr>
          <p:nvPr/>
        </p:nvPicPr>
        <p:blipFill>
          <a:blip r:embed="rId2"/>
          <a:stretch>
            <a:fillRect/>
          </a:stretch>
        </p:blipFill>
        <p:spPr>
          <a:xfrm>
            <a:off x="90612" y="1901588"/>
            <a:ext cx="1137547" cy="919703"/>
          </a:xfrm>
          <a:prstGeom prst="rect">
            <a:avLst/>
          </a:prstGeom>
          <a:noFill/>
        </p:spPr>
      </p:pic>
      <p:pic>
        <p:nvPicPr>
          <p:cNvPr id="9" name="Picture 8">
            <a:extLst>
              <a:ext uri="{FF2B5EF4-FFF2-40B4-BE49-F238E27FC236}">
                <a16:creationId xmlns:a16="http://schemas.microsoft.com/office/drawing/2014/main" id="{381E642E-59B2-0D42-92CD-9A19DB2A651C}"/>
              </a:ext>
            </a:extLst>
          </p:cNvPr>
          <p:cNvPicPr>
            <a:picLocks noChangeAspect="1"/>
          </p:cNvPicPr>
          <p:nvPr/>
        </p:nvPicPr>
        <p:blipFill>
          <a:blip r:embed="rId3"/>
          <a:stretch>
            <a:fillRect/>
          </a:stretch>
        </p:blipFill>
        <p:spPr>
          <a:xfrm>
            <a:off x="722970" y="5356673"/>
            <a:ext cx="1304670" cy="1065148"/>
          </a:xfrm>
          <a:prstGeom prst="rect">
            <a:avLst/>
          </a:prstGeom>
          <a:blipFill dpi="0" rotWithShape="1">
            <a:blip r:embed="rId4"/>
            <a:srcRect/>
            <a:tile tx="0" ty="0" sx="100000" sy="100000" flip="none" algn="tl"/>
          </a:blipFill>
        </p:spPr>
      </p:pic>
      <p:sp>
        <p:nvSpPr>
          <p:cNvPr id="10" name="Title 1">
            <a:extLst>
              <a:ext uri="{FF2B5EF4-FFF2-40B4-BE49-F238E27FC236}">
                <a16:creationId xmlns:a16="http://schemas.microsoft.com/office/drawing/2014/main" id="{3557B193-774D-744C-8ABB-49E544CC2FF2}"/>
              </a:ext>
            </a:extLst>
          </p:cNvPr>
          <p:cNvSpPr txBox="1">
            <a:spLocks/>
          </p:cNvSpPr>
          <p:nvPr/>
        </p:nvSpPr>
        <p:spPr>
          <a:xfrm>
            <a:off x="0" y="828391"/>
            <a:ext cx="12192000" cy="101596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solidFill>
                  <a:srgbClr val="D73700"/>
                </a:solidFill>
                <a:latin typeface="+mn-lt"/>
              </a:rPr>
              <a:t>HEALinc360 Conclaves, Summits and Online Platform is run by the </a:t>
            </a:r>
            <a:r>
              <a:rPr lang="en-US" sz="1800" dirty="0" err="1">
                <a:solidFill>
                  <a:srgbClr val="D73700"/>
                </a:solidFill>
                <a:latin typeface="+mn-lt"/>
              </a:rPr>
              <a:t>HEALinc</a:t>
            </a:r>
            <a:r>
              <a:rPr lang="en-US" sz="1800" dirty="0">
                <a:solidFill>
                  <a:srgbClr val="D73700"/>
                </a:solidFill>
                <a:latin typeface="+mn-lt"/>
              </a:rPr>
              <a:t> Regenerative Health Institute (501c3 nonprofit). We partner with innovators, industry leaders and benefactors to execute our 3-pronged approach to removing barriers to self-efficacy and enhanced personhood for the benefit of human health and the planet. </a:t>
            </a:r>
          </a:p>
        </p:txBody>
      </p:sp>
      <p:sp>
        <p:nvSpPr>
          <p:cNvPr id="6" name="Rectangle 5">
            <a:extLst>
              <a:ext uri="{FF2B5EF4-FFF2-40B4-BE49-F238E27FC236}">
                <a16:creationId xmlns:a16="http://schemas.microsoft.com/office/drawing/2014/main" id="{599B74CB-6B97-7A45-8440-5326A8FB8880}"/>
              </a:ext>
            </a:extLst>
          </p:cNvPr>
          <p:cNvSpPr/>
          <p:nvPr/>
        </p:nvSpPr>
        <p:spPr>
          <a:xfrm>
            <a:off x="3478924" y="2312275"/>
            <a:ext cx="8565931" cy="10294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v"/>
            </a:pPr>
            <a:r>
              <a:rPr lang="en-US" b="1">
                <a:solidFill>
                  <a:srgbClr val="7030A0"/>
                </a:solidFill>
              </a:rPr>
              <a:t>Convenings that Connect People, Ideas and Opportunities</a:t>
            </a:r>
            <a:r>
              <a:rPr lang="en-US" b="1">
                <a:solidFill>
                  <a:schemeClr val="tx1">
                    <a:lumMod val="65000"/>
                    <a:lumOff val="35000"/>
                  </a:schemeClr>
                </a:solidFill>
              </a:rPr>
              <a:t>:  </a:t>
            </a:r>
            <a:r>
              <a:rPr lang="en-US" sz="1600">
                <a:solidFill>
                  <a:schemeClr val="tx1">
                    <a:lumMod val="65000"/>
                    <a:lumOff val="35000"/>
                  </a:schemeClr>
                </a:solidFill>
              </a:rPr>
              <a:t>Our unique cross-disciplinary and cross-generational </a:t>
            </a:r>
            <a:r>
              <a:rPr lang="en-US" sz="1600" err="1">
                <a:solidFill>
                  <a:schemeClr val="tx1">
                    <a:lumMod val="65000"/>
                    <a:lumOff val="35000"/>
                  </a:schemeClr>
                </a:solidFill>
              </a:rPr>
              <a:t>HEALinc</a:t>
            </a:r>
            <a:r>
              <a:rPr lang="en-US" sz="1600">
                <a:solidFill>
                  <a:schemeClr val="tx1">
                    <a:lumMod val="65000"/>
                    <a:lumOff val="35000"/>
                  </a:schemeClr>
                </a:solidFill>
              </a:rPr>
              <a:t> Future Health Summits in 2018 and 2019 amplify connectivity and global networks in stem cell, regenerative medicine, mind-body and personal wellness. Upgrading to the HEALinc360 hybrid intimate in-person conclaves enhanced by 360 online platform will enhance our global impact. </a:t>
            </a:r>
          </a:p>
          <a:p>
            <a:r>
              <a:rPr lang="en-US">
                <a:solidFill>
                  <a:schemeClr val="tx1">
                    <a:lumMod val="65000"/>
                    <a:lumOff val="35000"/>
                  </a:schemeClr>
                </a:solidFill>
              </a:rPr>
              <a:t>     </a:t>
            </a:r>
          </a:p>
          <a:p>
            <a:endParaRPr lang="en-US" b="1">
              <a:solidFill>
                <a:schemeClr val="tx1">
                  <a:lumMod val="65000"/>
                  <a:lumOff val="35000"/>
                </a:schemeClr>
              </a:solidFill>
            </a:endParaRPr>
          </a:p>
        </p:txBody>
      </p:sp>
      <p:sp>
        <p:nvSpPr>
          <p:cNvPr id="7" name="Rectangle 6">
            <a:extLst>
              <a:ext uri="{FF2B5EF4-FFF2-40B4-BE49-F238E27FC236}">
                <a16:creationId xmlns:a16="http://schemas.microsoft.com/office/drawing/2014/main" id="{825F9822-640D-E242-B357-4C78FCE784E0}"/>
              </a:ext>
            </a:extLst>
          </p:cNvPr>
          <p:cNvSpPr/>
          <p:nvPr/>
        </p:nvSpPr>
        <p:spPr>
          <a:xfrm>
            <a:off x="3478924" y="3585844"/>
            <a:ext cx="8303173" cy="14486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v"/>
            </a:pPr>
            <a:r>
              <a:rPr lang="en-US" b="1" dirty="0">
                <a:solidFill>
                  <a:srgbClr val="7030A0"/>
                </a:solidFill>
              </a:rPr>
              <a:t>Ecosystem for Accelerated Access to Advanced Technologies: </a:t>
            </a:r>
            <a:r>
              <a:rPr lang="en-US" dirty="0">
                <a:solidFill>
                  <a:schemeClr val="tx1">
                    <a:lumMod val="65000"/>
                    <a:lumOff val="35000"/>
                  </a:schemeClr>
                </a:solidFill>
              </a:rPr>
              <a:t> </a:t>
            </a:r>
            <a:r>
              <a:rPr lang="en-US" sz="1600" dirty="0">
                <a:solidFill>
                  <a:schemeClr val="tx1">
                    <a:lumMod val="65000"/>
                    <a:lumOff val="35000"/>
                  </a:schemeClr>
                </a:solidFill>
              </a:rPr>
              <a:t>For close to a decade, HEALinc360 Founder, Dr Desiree Cox, has been the leader for an ethical system for accelerated access to emerging Regenerative Medicines and advanced longevity technologies. The prototype ecosystem in The Bahamas to be upscaled and networked globally in 2023. </a:t>
            </a:r>
          </a:p>
          <a:p>
            <a:endParaRPr lang="en-US" dirty="0">
              <a:solidFill>
                <a:schemeClr val="tx1">
                  <a:lumMod val="65000"/>
                  <a:lumOff val="35000"/>
                </a:schemeClr>
              </a:solidFill>
            </a:endParaRPr>
          </a:p>
          <a:p>
            <a:pPr marL="285750" indent="-285750">
              <a:buFont typeface="Wingdings" pitchFamily="2" charset="2"/>
              <a:buChar char="v"/>
            </a:pPr>
            <a:endParaRPr lang="en-US" dirty="0">
              <a:solidFill>
                <a:schemeClr val="tx1">
                  <a:lumMod val="65000"/>
                  <a:lumOff val="35000"/>
                </a:schemeClr>
              </a:solidFill>
            </a:endParaRPr>
          </a:p>
        </p:txBody>
      </p:sp>
      <p:sp>
        <p:nvSpPr>
          <p:cNvPr id="8" name="Rectangle 7">
            <a:extLst>
              <a:ext uri="{FF2B5EF4-FFF2-40B4-BE49-F238E27FC236}">
                <a16:creationId xmlns:a16="http://schemas.microsoft.com/office/drawing/2014/main" id="{AE2F2D57-0DDA-294C-8DB0-9E2A8298A637}"/>
              </a:ext>
            </a:extLst>
          </p:cNvPr>
          <p:cNvSpPr/>
          <p:nvPr/>
        </p:nvSpPr>
        <p:spPr>
          <a:xfrm>
            <a:off x="3478924" y="5570483"/>
            <a:ext cx="8164435" cy="8513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v"/>
            </a:pPr>
            <a:r>
              <a:rPr lang="en-US" b="1" dirty="0">
                <a:solidFill>
                  <a:srgbClr val="7030A0"/>
                </a:solidFill>
              </a:rPr>
              <a:t>Unleashing the Collective Genius </a:t>
            </a:r>
            <a:r>
              <a:rPr lang="en-US" b="1">
                <a:solidFill>
                  <a:srgbClr val="7030A0"/>
                </a:solidFill>
              </a:rPr>
              <a:t>of People Everywhere: </a:t>
            </a:r>
            <a:r>
              <a:rPr lang="en-US" sz="1600">
                <a:solidFill>
                  <a:schemeClr val="tx1">
                    <a:lumMod val="65000"/>
                    <a:lumOff val="35000"/>
                  </a:schemeClr>
                </a:solidFill>
              </a:rPr>
              <a:t>Unlocking the collective intelligence about proven resilience, regenerative health and longevity practices from diverse populations inspires innovation; and empowers individuals everywhere to take control of their own health and wellness prior to, through illness, and into healing. </a:t>
            </a:r>
            <a:r>
              <a:rPr lang="en-US" sz="1600" dirty="0">
                <a:solidFill>
                  <a:schemeClr val="tx1">
                    <a:lumMod val="65000"/>
                    <a:lumOff val="35000"/>
                  </a:schemeClr>
                </a:solidFill>
              </a:rPr>
              <a:t>Our Bridging-to-the Future program for integrating young STEM students (high-school and college) into our </a:t>
            </a:r>
            <a:r>
              <a:rPr lang="en-US" sz="1600" dirty="0" err="1">
                <a:solidFill>
                  <a:schemeClr val="tx1">
                    <a:lumMod val="65000"/>
                    <a:lumOff val="35000"/>
                  </a:schemeClr>
                </a:solidFill>
              </a:rPr>
              <a:t>HEALinc</a:t>
            </a:r>
            <a:r>
              <a:rPr lang="en-US" sz="1600" dirty="0">
                <a:solidFill>
                  <a:schemeClr val="tx1">
                    <a:lumMod val="65000"/>
                    <a:lumOff val="35000"/>
                  </a:schemeClr>
                </a:solidFill>
              </a:rPr>
              <a:t> Summits and conclaves takes inclusivity to another level. </a:t>
            </a:r>
          </a:p>
          <a:p>
            <a:r>
              <a:rPr lang="en-US" dirty="0">
                <a:solidFill>
                  <a:schemeClr val="tx1">
                    <a:lumMod val="65000"/>
                    <a:lumOff val="35000"/>
                  </a:schemeClr>
                </a:solidFill>
              </a:rPr>
              <a:t> </a:t>
            </a:r>
          </a:p>
        </p:txBody>
      </p:sp>
      <p:pic>
        <p:nvPicPr>
          <p:cNvPr id="14" name="Picture 13">
            <a:extLst>
              <a:ext uri="{FF2B5EF4-FFF2-40B4-BE49-F238E27FC236}">
                <a16:creationId xmlns:a16="http://schemas.microsoft.com/office/drawing/2014/main" id="{457FBC12-F310-1049-89BB-4AC30ABEB929}"/>
              </a:ext>
            </a:extLst>
          </p:cNvPr>
          <p:cNvPicPr>
            <a:picLocks noChangeAspect="1"/>
          </p:cNvPicPr>
          <p:nvPr/>
        </p:nvPicPr>
        <p:blipFill>
          <a:blip r:embed="rId5"/>
          <a:stretch>
            <a:fillRect/>
          </a:stretch>
        </p:blipFill>
        <p:spPr>
          <a:xfrm>
            <a:off x="714131" y="3585844"/>
            <a:ext cx="1229661" cy="1118804"/>
          </a:xfrm>
          <a:prstGeom prst="rect">
            <a:avLst/>
          </a:prstGeom>
        </p:spPr>
      </p:pic>
      <p:sp>
        <p:nvSpPr>
          <p:cNvPr id="15" name="Rectangle 14">
            <a:extLst>
              <a:ext uri="{FF2B5EF4-FFF2-40B4-BE49-F238E27FC236}">
                <a16:creationId xmlns:a16="http://schemas.microsoft.com/office/drawing/2014/main" id="{266155FB-9919-534A-B69C-D6F04D4A253A}"/>
              </a:ext>
            </a:extLst>
          </p:cNvPr>
          <p:cNvSpPr/>
          <p:nvPr/>
        </p:nvSpPr>
        <p:spPr>
          <a:xfrm>
            <a:off x="0" y="2897577"/>
            <a:ext cx="2655431" cy="2203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a:solidFill>
                  <a:srgbClr val="7030A0"/>
                </a:solidFill>
              </a:rPr>
              <a:t>CONCLAVE, SUMMIT &amp;</a:t>
            </a:r>
          </a:p>
          <a:p>
            <a:pPr algn="ctr"/>
            <a:r>
              <a:rPr lang="en-US" sz="1100" b="1">
                <a:solidFill>
                  <a:srgbClr val="7030A0"/>
                </a:solidFill>
              </a:rPr>
              <a:t> ONLINE PLATFORM</a:t>
            </a:r>
          </a:p>
        </p:txBody>
      </p:sp>
      <p:sp>
        <p:nvSpPr>
          <p:cNvPr id="17" name="Rectangle 16">
            <a:extLst>
              <a:ext uri="{FF2B5EF4-FFF2-40B4-BE49-F238E27FC236}">
                <a16:creationId xmlns:a16="http://schemas.microsoft.com/office/drawing/2014/main" id="{D304D337-C3F5-DE47-8E34-A502DFAC1532}"/>
              </a:ext>
            </a:extLst>
          </p:cNvPr>
          <p:cNvSpPr/>
          <p:nvPr/>
        </p:nvSpPr>
        <p:spPr>
          <a:xfrm>
            <a:off x="168167" y="4691424"/>
            <a:ext cx="2384102" cy="4291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rgbClr val="D73700"/>
                </a:solidFill>
              </a:rPr>
              <a:t>BIOTECH FAST TRACK  ACCELLERATED ACCESS ECOSYSTEM</a:t>
            </a:r>
          </a:p>
        </p:txBody>
      </p:sp>
      <p:sp>
        <p:nvSpPr>
          <p:cNvPr id="18" name="Rectangle 17">
            <a:extLst>
              <a:ext uri="{FF2B5EF4-FFF2-40B4-BE49-F238E27FC236}">
                <a16:creationId xmlns:a16="http://schemas.microsoft.com/office/drawing/2014/main" id="{A2189F62-BD65-584F-96BC-7FEB80A9AAE9}"/>
              </a:ext>
            </a:extLst>
          </p:cNvPr>
          <p:cNvSpPr/>
          <p:nvPr/>
        </p:nvSpPr>
        <p:spPr>
          <a:xfrm>
            <a:off x="249201" y="6540160"/>
            <a:ext cx="2303068" cy="2022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a:solidFill>
                  <a:srgbClr val="00B050"/>
                </a:solidFill>
              </a:rPr>
              <a:t>UNLEASHING COLLECTIVE INTELLIGENCE FOR GLOBAL HEALTH  </a:t>
            </a:r>
          </a:p>
        </p:txBody>
      </p:sp>
      <p:sp>
        <p:nvSpPr>
          <p:cNvPr id="4" name="Slide Number Placeholder 3">
            <a:extLst>
              <a:ext uri="{FF2B5EF4-FFF2-40B4-BE49-F238E27FC236}">
                <a16:creationId xmlns:a16="http://schemas.microsoft.com/office/drawing/2014/main" id="{39B8D5D5-4134-3246-B8D5-8D7E19028136}"/>
              </a:ext>
            </a:extLst>
          </p:cNvPr>
          <p:cNvSpPr>
            <a:spLocks noGrp="1"/>
          </p:cNvSpPr>
          <p:nvPr>
            <p:ph type="sldNum" sz="quarter" idx="12"/>
          </p:nvPr>
        </p:nvSpPr>
        <p:spPr/>
        <p:txBody>
          <a:bodyPr/>
          <a:lstStyle/>
          <a:p>
            <a:fld id="{8AF4952C-FAAE-9541-A652-7D1332F9B4CE}" type="slidenum">
              <a:rPr lang="en-US" smtClean="0"/>
              <a:t>6</a:t>
            </a:fld>
            <a:endParaRPr lang="en-US"/>
          </a:p>
        </p:txBody>
      </p:sp>
      <p:pic>
        <p:nvPicPr>
          <p:cNvPr id="19" name="Picture 18">
            <a:extLst>
              <a:ext uri="{FF2B5EF4-FFF2-40B4-BE49-F238E27FC236}">
                <a16:creationId xmlns:a16="http://schemas.microsoft.com/office/drawing/2014/main" id="{9DB5F00C-4D07-89A7-64A1-7E0F1EBE5031}"/>
              </a:ext>
            </a:extLst>
          </p:cNvPr>
          <p:cNvPicPr>
            <a:picLocks noChangeAspect="1"/>
          </p:cNvPicPr>
          <p:nvPr/>
        </p:nvPicPr>
        <p:blipFill>
          <a:blip r:embed="rId6"/>
          <a:stretch>
            <a:fillRect/>
          </a:stretch>
        </p:blipFill>
        <p:spPr>
          <a:xfrm>
            <a:off x="1375305" y="1901588"/>
            <a:ext cx="1176964" cy="880231"/>
          </a:xfrm>
          <a:prstGeom prst="rect">
            <a:avLst/>
          </a:prstGeom>
        </p:spPr>
      </p:pic>
      <p:sp>
        <p:nvSpPr>
          <p:cNvPr id="11" name="Right Arrow 10">
            <a:extLst>
              <a:ext uri="{FF2B5EF4-FFF2-40B4-BE49-F238E27FC236}">
                <a16:creationId xmlns:a16="http://schemas.microsoft.com/office/drawing/2014/main" id="{EBD7CB1B-E641-5366-D444-8BDA3E2ACEF4}"/>
              </a:ext>
            </a:extLst>
          </p:cNvPr>
          <p:cNvSpPr/>
          <p:nvPr/>
        </p:nvSpPr>
        <p:spPr>
          <a:xfrm>
            <a:off x="1124997" y="2059657"/>
            <a:ext cx="353470" cy="220344"/>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143443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alpha val="63000"/>
          </a:schemeClr>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CA2C5FD-A12D-AB4C-8851-036D841D794D}"/>
              </a:ext>
            </a:extLst>
          </p:cNvPr>
          <p:cNvSpPr txBox="1">
            <a:spLocks/>
          </p:cNvSpPr>
          <p:nvPr/>
        </p:nvSpPr>
        <p:spPr>
          <a:xfrm>
            <a:off x="1" y="214144"/>
            <a:ext cx="12192000" cy="912147"/>
          </a:xfrm>
          <a:prstGeom prst="rect">
            <a:avLst/>
          </a:prstGeom>
        </p:spPr>
        <p:txBody>
          <a:bodyP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3600" b="1" dirty="0">
              <a:solidFill>
                <a:srgbClr val="7030A0"/>
              </a:solidFill>
              <a:latin typeface="+mn-lt"/>
            </a:endParaRPr>
          </a:p>
          <a:p>
            <a:pPr algn="ctr"/>
            <a:r>
              <a:rPr lang="en-US" sz="3600" b="1" dirty="0" err="1">
                <a:solidFill>
                  <a:srgbClr val="7030A0"/>
                </a:solidFill>
                <a:latin typeface="+mn-lt"/>
              </a:rPr>
              <a:t>HEALinc</a:t>
            </a:r>
            <a:r>
              <a:rPr lang="en-US" sz="3600" b="1" dirty="0">
                <a:solidFill>
                  <a:srgbClr val="7030A0"/>
                </a:solidFill>
                <a:latin typeface="+mn-lt"/>
              </a:rPr>
              <a:t> VISION &amp; MISSION</a:t>
            </a:r>
          </a:p>
        </p:txBody>
      </p:sp>
      <p:sp>
        <p:nvSpPr>
          <p:cNvPr id="7" name="Rectangle 6">
            <a:extLst>
              <a:ext uri="{FF2B5EF4-FFF2-40B4-BE49-F238E27FC236}">
                <a16:creationId xmlns:a16="http://schemas.microsoft.com/office/drawing/2014/main" id="{825F9822-640D-E242-B357-4C78FCE784E0}"/>
              </a:ext>
            </a:extLst>
          </p:cNvPr>
          <p:cNvSpPr/>
          <p:nvPr/>
        </p:nvSpPr>
        <p:spPr>
          <a:xfrm>
            <a:off x="3436882" y="3972871"/>
            <a:ext cx="8303173" cy="9601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1">
                  <a:lumMod val="65000"/>
                  <a:lumOff val="35000"/>
                </a:schemeClr>
              </a:solidFill>
            </a:endParaRPr>
          </a:p>
          <a:p>
            <a:endParaRPr lang="en-US" dirty="0">
              <a:solidFill>
                <a:schemeClr val="tx1">
                  <a:lumMod val="65000"/>
                  <a:lumOff val="35000"/>
                </a:schemeClr>
              </a:solidFill>
            </a:endParaRPr>
          </a:p>
        </p:txBody>
      </p:sp>
      <p:sp>
        <p:nvSpPr>
          <p:cNvPr id="8" name="Rectangle 7">
            <a:extLst>
              <a:ext uri="{FF2B5EF4-FFF2-40B4-BE49-F238E27FC236}">
                <a16:creationId xmlns:a16="http://schemas.microsoft.com/office/drawing/2014/main" id="{AE2F2D57-0DDA-294C-8DB0-9E2A8298A637}"/>
              </a:ext>
            </a:extLst>
          </p:cNvPr>
          <p:cNvSpPr/>
          <p:nvPr/>
        </p:nvSpPr>
        <p:spPr>
          <a:xfrm>
            <a:off x="3636579" y="5559972"/>
            <a:ext cx="7903780" cy="8618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v"/>
            </a:pPr>
            <a:endParaRPr lang="en-US" dirty="0">
              <a:solidFill>
                <a:schemeClr val="tx1">
                  <a:lumMod val="65000"/>
                  <a:lumOff val="35000"/>
                </a:schemeClr>
              </a:solidFill>
            </a:endParaRPr>
          </a:p>
        </p:txBody>
      </p:sp>
      <p:sp>
        <p:nvSpPr>
          <p:cNvPr id="19" name="Rectangle 18">
            <a:extLst>
              <a:ext uri="{FF2B5EF4-FFF2-40B4-BE49-F238E27FC236}">
                <a16:creationId xmlns:a16="http://schemas.microsoft.com/office/drawing/2014/main" id="{28194A9F-E8F6-444D-80ED-18A410E89939}"/>
              </a:ext>
            </a:extLst>
          </p:cNvPr>
          <p:cNvSpPr/>
          <p:nvPr/>
        </p:nvSpPr>
        <p:spPr>
          <a:xfrm>
            <a:off x="0" y="997528"/>
            <a:ext cx="12191999" cy="13444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D73700"/>
                </a:solidFill>
              </a:rPr>
              <a:t>Our 10-year</a:t>
            </a:r>
            <a:r>
              <a:rPr lang="en-US" sz="2000" b="1" dirty="0">
                <a:solidFill>
                  <a:srgbClr val="D73700"/>
                </a:solidFill>
              </a:rPr>
              <a:t> vision </a:t>
            </a:r>
            <a:r>
              <a:rPr lang="en-US" sz="2000" dirty="0">
                <a:solidFill>
                  <a:srgbClr val="D73700"/>
                </a:solidFill>
              </a:rPr>
              <a:t>is that by 2030 the primary focus of health is on preventing illness, the secondary focus is on reversing illness and the tertiary focus is on treatment; the reverse of the current situation. </a:t>
            </a:r>
          </a:p>
        </p:txBody>
      </p:sp>
      <p:sp>
        <p:nvSpPr>
          <p:cNvPr id="20" name="Rectangle 19">
            <a:extLst>
              <a:ext uri="{FF2B5EF4-FFF2-40B4-BE49-F238E27FC236}">
                <a16:creationId xmlns:a16="http://schemas.microsoft.com/office/drawing/2014/main" id="{BAD2416D-AF29-0448-9789-25F905E9835B}"/>
              </a:ext>
            </a:extLst>
          </p:cNvPr>
          <p:cNvSpPr/>
          <p:nvPr/>
        </p:nvSpPr>
        <p:spPr>
          <a:xfrm>
            <a:off x="3891280" y="2216727"/>
            <a:ext cx="7890818" cy="44271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dirty="0">
              <a:solidFill>
                <a:schemeClr val="bg2">
                  <a:lumMod val="50000"/>
                </a:schemeClr>
              </a:solidFill>
            </a:endParaRPr>
          </a:p>
          <a:p>
            <a:r>
              <a:rPr lang="en-US" sz="2000" dirty="0">
                <a:solidFill>
                  <a:srgbClr val="002060"/>
                </a:solidFill>
              </a:rPr>
              <a:t>Our </a:t>
            </a:r>
            <a:r>
              <a:rPr lang="en-US" sz="2000" b="1" dirty="0">
                <a:solidFill>
                  <a:srgbClr val="002060"/>
                </a:solidFill>
              </a:rPr>
              <a:t>mission</a:t>
            </a:r>
            <a:r>
              <a:rPr lang="en-US" sz="2000" dirty="0">
                <a:solidFill>
                  <a:srgbClr val="002060"/>
                </a:solidFill>
              </a:rPr>
              <a:t> is to:</a:t>
            </a:r>
          </a:p>
          <a:p>
            <a:endParaRPr lang="en-US" sz="2000" dirty="0">
              <a:solidFill>
                <a:srgbClr val="002060"/>
              </a:solidFill>
            </a:endParaRPr>
          </a:p>
          <a:p>
            <a:pPr marL="342900" indent="-342900">
              <a:buFont typeface="Wingdings" pitchFamily="2" charset="2"/>
              <a:buChar char="v"/>
            </a:pPr>
            <a:r>
              <a:rPr lang="en-US" sz="2000" dirty="0">
                <a:solidFill>
                  <a:srgbClr val="002060"/>
                </a:solidFill>
              </a:rPr>
              <a:t>Advance </a:t>
            </a:r>
            <a:r>
              <a:rPr lang="en-US" sz="2000" b="1" i="1" dirty="0">
                <a:solidFill>
                  <a:srgbClr val="002060"/>
                </a:solidFill>
              </a:rPr>
              <a:t>“Self-care is Healthcare</a:t>
            </a:r>
            <a:r>
              <a:rPr lang="en-US" sz="2000" dirty="0">
                <a:solidFill>
                  <a:srgbClr val="002060"/>
                </a:solidFill>
              </a:rPr>
              <a:t>” as the emerging mandate for global health and personal wellness around the world.</a:t>
            </a:r>
          </a:p>
          <a:p>
            <a:pPr marL="342900" indent="-342900">
              <a:buFont typeface="Wingdings" pitchFamily="2" charset="2"/>
              <a:buChar char="v"/>
            </a:pPr>
            <a:r>
              <a:rPr lang="en-US" sz="2000" b="1" dirty="0">
                <a:solidFill>
                  <a:srgbClr val="002060"/>
                </a:solidFill>
              </a:rPr>
              <a:t>Accelerate</a:t>
            </a:r>
            <a:r>
              <a:rPr lang="en-US" sz="2000" dirty="0">
                <a:solidFill>
                  <a:srgbClr val="002060"/>
                </a:solidFill>
              </a:rPr>
              <a:t> </a:t>
            </a:r>
            <a:r>
              <a:rPr lang="en-US" sz="2000" b="1" dirty="0">
                <a:solidFill>
                  <a:srgbClr val="002060"/>
                </a:solidFill>
              </a:rPr>
              <a:t>affordable access</a:t>
            </a:r>
            <a:r>
              <a:rPr lang="en-US" sz="2000" dirty="0">
                <a:solidFill>
                  <a:srgbClr val="002060"/>
                </a:solidFill>
              </a:rPr>
              <a:t> to safe and effective regenerative medicines and advanced longevity technologies to </a:t>
            </a:r>
            <a:r>
              <a:rPr lang="en-US" sz="2000" b="1" dirty="0">
                <a:solidFill>
                  <a:srgbClr val="002060"/>
                </a:solidFill>
              </a:rPr>
              <a:t>anyone</a:t>
            </a:r>
            <a:r>
              <a:rPr lang="en-US" sz="2000" dirty="0">
                <a:solidFill>
                  <a:srgbClr val="002060"/>
                </a:solidFill>
              </a:rPr>
              <a:t>, </a:t>
            </a:r>
            <a:r>
              <a:rPr lang="en-US" sz="2000" b="1" dirty="0">
                <a:solidFill>
                  <a:srgbClr val="002060"/>
                </a:solidFill>
              </a:rPr>
              <a:t>anywhere</a:t>
            </a:r>
            <a:r>
              <a:rPr lang="en-US" sz="2000" dirty="0">
                <a:solidFill>
                  <a:srgbClr val="002060"/>
                </a:solidFill>
              </a:rPr>
              <a:t> and at </a:t>
            </a:r>
            <a:r>
              <a:rPr lang="en-US" sz="2000" b="1" dirty="0">
                <a:solidFill>
                  <a:srgbClr val="002060"/>
                </a:solidFill>
              </a:rPr>
              <a:t>anytime</a:t>
            </a:r>
            <a:r>
              <a:rPr lang="en-US" sz="2000" dirty="0">
                <a:solidFill>
                  <a:srgbClr val="002060"/>
                </a:solidFill>
              </a:rPr>
              <a:t>, by cultivating a global network of protected ecosystems for R&amp;D and translational medicine that unleash genius everywhere.</a:t>
            </a:r>
            <a:endParaRPr lang="en-US" sz="2000" b="1" dirty="0">
              <a:solidFill>
                <a:srgbClr val="002060"/>
              </a:solidFill>
            </a:endParaRPr>
          </a:p>
          <a:p>
            <a:pPr marL="342900" indent="-342900">
              <a:buFont typeface="Wingdings" pitchFamily="2" charset="2"/>
              <a:buChar char="v"/>
            </a:pPr>
            <a:r>
              <a:rPr lang="en-US" sz="2000" dirty="0">
                <a:solidFill>
                  <a:srgbClr val="002060"/>
                </a:solidFill>
              </a:rPr>
              <a:t>Lead the co-creation of a </a:t>
            </a:r>
            <a:r>
              <a:rPr lang="en-US" sz="2000" b="1" dirty="0">
                <a:solidFill>
                  <a:srgbClr val="002060"/>
                </a:solidFill>
              </a:rPr>
              <a:t>new story of global health and quality of life </a:t>
            </a:r>
            <a:r>
              <a:rPr lang="en-US" sz="2000" dirty="0">
                <a:solidFill>
                  <a:srgbClr val="002060"/>
                </a:solidFill>
              </a:rPr>
              <a:t>for all beings and the planet that is inclusive, engages diverse cultures and technologies, and inspires self-efficacy and enhanced personhood for all. </a:t>
            </a:r>
          </a:p>
        </p:txBody>
      </p:sp>
      <p:sp>
        <p:nvSpPr>
          <p:cNvPr id="22" name="Slide Number Placeholder 21">
            <a:extLst>
              <a:ext uri="{FF2B5EF4-FFF2-40B4-BE49-F238E27FC236}">
                <a16:creationId xmlns:a16="http://schemas.microsoft.com/office/drawing/2014/main" id="{F557D216-2485-AC44-80B3-372045932623}"/>
              </a:ext>
            </a:extLst>
          </p:cNvPr>
          <p:cNvSpPr>
            <a:spLocks noGrp="1"/>
          </p:cNvSpPr>
          <p:nvPr>
            <p:ph type="sldNum" sz="quarter" idx="12"/>
          </p:nvPr>
        </p:nvSpPr>
        <p:spPr/>
        <p:txBody>
          <a:bodyPr/>
          <a:lstStyle/>
          <a:p>
            <a:fld id="{8AF4952C-FAAE-9541-A652-7D1332F9B4CE}" type="slidenum">
              <a:rPr lang="en-US" smtClean="0"/>
              <a:t>7</a:t>
            </a:fld>
            <a:endParaRPr lang="en-US" dirty="0"/>
          </a:p>
        </p:txBody>
      </p:sp>
      <p:pic>
        <p:nvPicPr>
          <p:cNvPr id="11" name="Picture 10">
            <a:extLst>
              <a:ext uri="{FF2B5EF4-FFF2-40B4-BE49-F238E27FC236}">
                <a16:creationId xmlns:a16="http://schemas.microsoft.com/office/drawing/2014/main" id="{1024B123-762A-4CA6-676D-15C5C4C5B458}"/>
              </a:ext>
            </a:extLst>
          </p:cNvPr>
          <p:cNvPicPr>
            <a:picLocks noChangeAspect="1"/>
          </p:cNvPicPr>
          <p:nvPr/>
        </p:nvPicPr>
        <p:blipFill>
          <a:blip r:embed="rId2"/>
          <a:stretch>
            <a:fillRect/>
          </a:stretch>
        </p:blipFill>
        <p:spPr>
          <a:xfrm>
            <a:off x="570604" y="2158358"/>
            <a:ext cx="2271712" cy="1814513"/>
          </a:xfrm>
          <a:prstGeom prst="rect">
            <a:avLst/>
          </a:prstGeom>
        </p:spPr>
      </p:pic>
      <p:pic>
        <p:nvPicPr>
          <p:cNvPr id="12" name="Picture 11">
            <a:extLst>
              <a:ext uri="{FF2B5EF4-FFF2-40B4-BE49-F238E27FC236}">
                <a16:creationId xmlns:a16="http://schemas.microsoft.com/office/drawing/2014/main" id="{9DF9F9A1-5020-0B9C-1C0A-E88EB30D10F5}"/>
              </a:ext>
            </a:extLst>
          </p:cNvPr>
          <p:cNvPicPr>
            <a:picLocks noChangeAspect="1"/>
          </p:cNvPicPr>
          <p:nvPr/>
        </p:nvPicPr>
        <p:blipFill>
          <a:blip r:embed="rId3"/>
          <a:stretch>
            <a:fillRect/>
          </a:stretch>
        </p:blipFill>
        <p:spPr>
          <a:xfrm>
            <a:off x="502461" y="4319257"/>
            <a:ext cx="2271712" cy="1671639"/>
          </a:xfrm>
          <a:prstGeom prst="rect">
            <a:avLst/>
          </a:prstGeom>
        </p:spPr>
      </p:pic>
    </p:spTree>
    <p:extLst>
      <p:ext uri="{BB962C8B-B14F-4D97-AF65-F5344CB8AC3E}">
        <p14:creationId xmlns:p14="http://schemas.microsoft.com/office/powerpoint/2010/main" val="24112189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alpha val="63000"/>
          </a:schemeClr>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CA2C5FD-A12D-AB4C-8851-036D841D794D}"/>
              </a:ext>
            </a:extLst>
          </p:cNvPr>
          <p:cNvSpPr txBox="1">
            <a:spLocks/>
          </p:cNvSpPr>
          <p:nvPr/>
        </p:nvSpPr>
        <p:spPr>
          <a:xfrm>
            <a:off x="1" y="1"/>
            <a:ext cx="12192000" cy="1059822"/>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300">
                <a:solidFill>
                  <a:srgbClr val="7030A0"/>
                </a:solidFill>
                <a:latin typeface="+mn-lt"/>
              </a:rPr>
              <a:t>      </a:t>
            </a:r>
          </a:p>
          <a:p>
            <a:r>
              <a:rPr lang="en-US" sz="3300" b="1">
                <a:solidFill>
                  <a:srgbClr val="7030A0"/>
                </a:solidFill>
                <a:latin typeface="+mn-lt"/>
              </a:rPr>
              <a:t>     </a:t>
            </a:r>
            <a:r>
              <a:rPr lang="en-US" sz="3100" b="1">
                <a:solidFill>
                  <a:srgbClr val="7030A0"/>
                </a:solidFill>
                <a:latin typeface="+mn-lt"/>
              </a:rPr>
              <a:t>PROVEN</a:t>
            </a:r>
            <a:r>
              <a:rPr lang="en-US" sz="3300" b="1">
                <a:solidFill>
                  <a:srgbClr val="7030A0"/>
                </a:solidFill>
                <a:latin typeface="+mn-lt"/>
              </a:rPr>
              <a:t> MODEL</a:t>
            </a:r>
            <a:endParaRPr lang="en-US" sz="3300">
              <a:latin typeface="+mn-lt"/>
            </a:endParaRPr>
          </a:p>
        </p:txBody>
      </p:sp>
      <p:sp>
        <p:nvSpPr>
          <p:cNvPr id="7" name="Rectangle 6">
            <a:extLst>
              <a:ext uri="{FF2B5EF4-FFF2-40B4-BE49-F238E27FC236}">
                <a16:creationId xmlns:a16="http://schemas.microsoft.com/office/drawing/2014/main" id="{825F9822-640D-E242-B357-4C78FCE784E0}"/>
              </a:ext>
            </a:extLst>
          </p:cNvPr>
          <p:cNvSpPr/>
          <p:nvPr/>
        </p:nvSpPr>
        <p:spPr>
          <a:xfrm>
            <a:off x="3436882" y="3972871"/>
            <a:ext cx="8303173" cy="9601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schemeClr val="tx1">
                  <a:lumMod val="65000"/>
                  <a:lumOff val="35000"/>
                </a:schemeClr>
              </a:solidFill>
            </a:endParaRPr>
          </a:p>
          <a:p>
            <a:endParaRPr lang="en-US">
              <a:solidFill>
                <a:schemeClr val="tx1">
                  <a:lumMod val="65000"/>
                  <a:lumOff val="35000"/>
                </a:schemeClr>
              </a:solidFill>
            </a:endParaRPr>
          </a:p>
        </p:txBody>
      </p:sp>
      <p:sp>
        <p:nvSpPr>
          <p:cNvPr id="8" name="Rectangle 7">
            <a:extLst>
              <a:ext uri="{FF2B5EF4-FFF2-40B4-BE49-F238E27FC236}">
                <a16:creationId xmlns:a16="http://schemas.microsoft.com/office/drawing/2014/main" id="{AE2F2D57-0DDA-294C-8DB0-9E2A8298A637}"/>
              </a:ext>
            </a:extLst>
          </p:cNvPr>
          <p:cNvSpPr/>
          <p:nvPr/>
        </p:nvSpPr>
        <p:spPr>
          <a:xfrm>
            <a:off x="3636579" y="5559972"/>
            <a:ext cx="7903780" cy="8618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v"/>
            </a:pPr>
            <a:endParaRPr lang="en-US">
              <a:solidFill>
                <a:schemeClr val="tx1">
                  <a:lumMod val="65000"/>
                  <a:lumOff val="35000"/>
                </a:schemeClr>
              </a:solidFill>
            </a:endParaRPr>
          </a:p>
        </p:txBody>
      </p:sp>
      <p:sp>
        <p:nvSpPr>
          <p:cNvPr id="19" name="Rectangle 18">
            <a:extLst>
              <a:ext uri="{FF2B5EF4-FFF2-40B4-BE49-F238E27FC236}">
                <a16:creationId xmlns:a16="http://schemas.microsoft.com/office/drawing/2014/main" id="{28194A9F-E8F6-444D-80ED-18A410E89939}"/>
              </a:ext>
            </a:extLst>
          </p:cNvPr>
          <p:cNvSpPr/>
          <p:nvPr/>
        </p:nvSpPr>
        <p:spPr>
          <a:xfrm>
            <a:off x="4536374" y="2048726"/>
            <a:ext cx="7245723" cy="14714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schemeClr val="tx1">
                  <a:lumMod val="65000"/>
                  <a:lumOff val="35000"/>
                </a:schemeClr>
              </a:solidFill>
            </a:endParaRPr>
          </a:p>
        </p:txBody>
      </p:sp>
      <p:sp>
        <p:nvSpPr>
          <p:cNvPr id="20" name="Rectangle 19">
            <a:extLst>
              <a:ext uri="{FF2B5EF4-FFF2-40B4-BE49-F238E27FC236}">
                <a16:creationId xmlns:a16="http://schemas.microsoft.com/office/drawing/2014/main" id="{BAD2416D-AF29-0448-9789-25F905E9835B}"/>
              </a:ext>
            </a:extLst>
          </p:cNvPr>
          <p:cNvSpPr/>
          <p:nvPr/>
        </p:nvSpPr>
        <p:spPr>
          <a:xfrm>
            <a:off x="4536374" y="3444240"/>
            <a:ext cx="7245723" cy="29775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bg2">
                  <a:lumMod val="50000"/>
                </a:schemeClr>
              </a:solidFill>
            </a:endParaRPr>
          </a:p>
          <a:p>
            <a:r>
              <a:rPr lang="en-US">
                <a:solidFill>
                  <a:schemeClr val="tx1">
                    <a:lumMod val="65000"/>
                    <a:lumOff val="35000"/>
                  </a:schemeClr>
                </a:solidFill>
              </a:rPr>
              <a:t>:</a:t>
            </a:r>
          </a:p>
          <a:p>
            <a:endParaRPr lang="en-US"/>
          </a:p>
        </p:txBody>
      </p:sp>
      <p:sp>
        <p:nvSpPr>
          <p:cNvPr id="4" name="Rectangle 3">
            <a:extLst>
              <a:ext uri="{FF2B5EF4-FFF2-40B4-BE49-F238E27FC236}">
                <a16:creationId xmlns:a16="http://schemas.microsoft.com/office/drawing/2014/main" id="{2ED3E611-9834-764E-A764-199AAF5C32CA}"/>
              </a:ext>
            </a:extLst>
          </p:cNvPr>
          <p:cNvSpPr/>
          <p:nvPr/>
        </p:nvSpPr>
        <p:spPr>
          <a:xfrm>
            <a:off x="441864" y="974214"/>
            <a:ext cx="11503951" cy="16400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err="1">
                <a:solidFill>
                  <a:srgbClr val="D73700"/>
                </a:solidFill>
              </a:rPr>
              <a:t>HEALinc</a:t>
            </a:r>
            <a:r>
              <a:rPr lang="en-US" dirty="0">
                <a:solidFill>
                  <a:srgbClr val="D73700"/>
                </a:solidFill>
              </a:rPr>
              <a:t> (</a:t>
            </a:r>
            <a:r>
              <a:rPr lang="en-US" dirty="0" err="1">
                <a:solidFill>
                  <a:srgbClr val="D73700"/>
                </a:solidFill>
              </a:rPr>
              <a:t>HEALinc</a:t>
            </a:r>
            <a:r>
              <a:rPr lang="en-US" dirty="0">
                <a:solidFill>
                  <a:srgbClr val="D73700"/>
                </a:solidFill>
              </a:rPr>
              <a:t> Future Health Innovation Summits) is a global organization founded by a Rhodes Scholar (Dr. Desiree Cox) also a key architect of an innovative ethical model for accelerating global access of regenerative medicines (prototyped in The Bahamas). </a:t>
            </a:r>
            <a:r>
              <a:rPr lang="en-US" dirty="0">
                <a:solidFill>
                  <a:srgbClr val="002060"/>
                </a:solidFill>
              </a:rPr>
              <a:t>HEALinc360 leverages the unique commercial advantage of a crucible for global access to safe US manufactured Regenerative Medicines and Advanced Longevity Technologies close to the US. Connecting to a global network of ecosystems for accelerating access of new health technologies for all represents an upgrade for the visionary innovators, healthcare providers and patients we serve.</a:t>
            </a:r>
          </a:p>
        </p:txBody>
      </p:sp>
      <p:sp>
        <p:nvSpPr>
          <p:cNvPr id="5" name="Rectangle 4">
            <a:extLst>
              <a:ext uri="{FF2B5EF4-FFF2-40B4-BE49-F238E27FC236}">
                <a16:creationId xmlns:a16="http://schemas.microsoft.com/office/drawing/2014/main" id="{F3894F3A-4885-0049-9F84-3368436C4B6F}"/>
              </a:ext>
            </a:extLst>
          </p:cNvPr>
          <p:cNvSpPr/>
          <p:nvPr/>
        </p:nvSpPr>
        <p:spPr>
          <a:xfrm>
            <a:off x="441863" y="3810000"/>
            <a:ext cx="1375213" cy="1123029"/>
          </a:xfrm>
          <a:prstGeom prst="rect">
            <a:avLst/>
          </a:prstGeom>
          <a:solidFill>
            <a:schemeClr val="bg1"/>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D73700"/>
                </a:solidFill>
              </a:rPr>
              <a:t>2013 &amp; 2014 Stem Cell Acts</a:t>
            </a:r>
          </a:p>
          <a:p>
            <a:pPr algn="ctr"/>
            <a:r>
              <a:rPr lang="en-US" sz="1600" b="1" dirty="0">
                <a:solidFill>
                  <a:srgbClr val="D73700"/>
                </a:solidFill>
              </a:rPr>
              <a:t>(Bahamas)</a:t>
            </a:r>
          </a:p>
        </p:txBody>
      </p:sp>
      <p:cxnSp>
        <p:nvCxnSpPr>
          <p:cNvPr id="9" name="Straight Connector 8">
            <a:extLst>
              <a:ext uri="{FF2B5EF4-FFF2-40B4-BE49-F238E27FC236}">
                <a16:creationId xmlns:a16="http://schemas.microsoft.com/office/drawing/2014/main" id="{5B7F595F-8402-B54D-8D04-C16A46DCF69D}"/>
              </a:ext>
            </a:extLst>
          </p:cNvPr>
          <p:cNvCxnSpPr>
            <a:cxnSpLocks/>
          </p:cNvCxnSpPr>
          <p:nvPr/>
        </p:nvCxnSpPr>
        <p:spPr>
          <a:xfrm>
            <a:off x="1817076" y="4325815"/>
            <a:ext cx="1819503" cy="0"/>
          </a:xfrm>
          <a:prstGeom prst="line">
            <a:avLst/>
          </a:prstGeom>
        </p:spPr>
        <p:style>
          <a:lnRef idx="1">
            <a:schemeClr val="accent1"/>
          </a:lnRef>
          <a:fillRef idx="0">
            <a:schemeClr val="accent1"/>
          </a:fillRef>
          <a:effectRef idx="0">
            <a:schemeClr val="accent1"/>
          </a:effectRef>
          <a:fontRef idx="minor">
            <a:schemeClr val="tx1"/>
          </a:fontRef>
        </p:style>
      </p:cxnSp>
      <p:sp>
        <p:nvSpPr>
          <p:cNvPr id="15" name="Right Arrow 14">
            <a:extLst>
              <a:ext uri="{FF2B5EF4-FFF2-40B4-BE49-F238E27FC236}">
                <a16:creationId xmlns:a16="http://schemas.microsoft.com/office/drawing/2014/main" id="{E1262DE3-1416-3741-98D6-21FEB3D5BB0D}"/>
              </a:ext>
            </a:extLst>
          </p:cNvPr>
          <p:cNvSpPr/>
          <p:nvPr/>
        </p:nvSpPr>
        <p:spPr>
          <a:xfrm>
            <a:off x="1817076" y="4232031"/>
            <a:ext cx="1748693" cy="199291"/>
          </a:xfrm>
          <a:prstGeom prst="rightArrow">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5261D5E-1E86-1042-B771-C487C6E1A7CA}"/>
              </a:ext>
            </a:extLst>
          </p:cNvPr>
          <p:cNvSpPr/>
          <p:nvPr/>
        </p:nvSpPr>
        <p:spPr>
          <a:xfrm>
            <a:off x="2169778" y="4431323"/>
            <a:ext cx="1267103" cy="7502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rgbClr val="002060"/>
                </a:solidFill>
              </a:rPr>
              <a:t>400+ </a:t>
            </a:r>
            <a:r>
              <a:rPr lang="en-US" sz="1200" dirty="0">
                <a:solidFill>
                  <a:srgbClr val="002060"/>
                </a:solidFill>
              </a:rPr>
              <a:t>Mainly US Patients treated with Stem Cells</a:t>
            </a:r>
          </a:p>
        </p:txBody>
      </p:sp>
      <p:pic>
        <p:nvPicPr>
          <p:cNvPr id="22" name="Google Shape;216;p23">
            <a:extLst>
              <a:ext uri="{FF2B5EF4-FFF2-40B4-BE49-F238E27FC236}">
                <a16:creationId xmlns:a16="http://schemas.microsoft.com/office/drawing/2014/main" id="{40D8C4AC-272F-6940-A8F0-4FFDBA72D40F}"/>
              </a:ext>
            </a:extLst>
          </p:cNvPr>
          <p:cNvPicPr preferRelativeResize="0"/>
          <p:nvPr/>
        </p:nvPicPr>
        <p:blipFill rotWithShape="1">
          <a:blip r:embed="rId2">
            <a:alphaModFix/>
          </a:blip>
          <a:srcRect l="22348" t="34225" r="23623" b="20967"/>
          <a:stretch/>
        </p:blipFill>
        <p:spPr>
          <a:xfrm>
            <a:off x="3594537" y="3444240"/>
            <a:ext cx="3713999" cy="2234001"/>
          </a:xfrm>
          <a:prstGeom prst="rect">
            <a:avLst/>
          </a:prstGeom>
          <a:noFill/>
          <a:ln>
            <a:solidFill>
              <a:srgbClr val="7030A0"/>
            </a:solidFill>
          </a:ln>
        </p:spPr>
      </p:pic>
      <p:sp>
        <p:nvSpPr>
          <p:cNvPr id="23" name="Rounded Rectangle 22">
            <a:extLst>
              <a:ext uri="{FF2B5EF4-FFF2-40B4-BE49-F238E27FC236}">
                <a16:creationId xmlns:a16="http://schemas.microsoft.com/office/drawing/2014/main" id="{214CD0CA-5F15-6047-8733-0FD1D4FC8E4A}"/>
              </a:ext>
            </a:extLst>
          </p:cNvPr>
          <p:cNvSpPr/>
          <p:nvPr/>
        </p:nvSpPr>
        <p:spPr>
          <a:xfrm>
            <a:off x="3697354" y="2991577"/>
            <a:ext cx="3735077" cy="24961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002060"/>
                </a:solidFill>
              </a:rPr>
              <a:t>2018 SUMMIT </a:t>
            </a:r>
          </a:p>
        </p:txBody>
      </p:sp>
      <p:sp>
        <p:nvSpPr>
          <p:cNvPr id="24" name="Rectangle 23">
            <a:extLst>
              <a:ext uri="{FF2B5EF4-FFF2-40B4-BE49-F238E27FC236}">
                <a16:creationId xmlns:a16="http://schemas.microsoft.com/office/drawing/2014/main" id="{015AC79C-1220-A343-9358-09850636392E}"/>
              </a:ext>
            </a:extLst>
          </p:cNvPr>
          <p:cNvSpPr/>
          <p:nvPr/>
        </p:nvSpPr>
        <p:spPr>
          <a:xfrm>
            <a:off x="2294316" y="3730324"/>
            <a:ext cx="1100523" cy="396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D73700"/>
                </a:solidFill>
              </a:rPr>
              <a:t>2015-2018</a:t>
            </a:r>
          </a:p>
        </p:txBody>
      </p:sp>
      <p:sp>
        <p:nvSpPr>
          <p:cNvPr id="18" name="Rectangle 17">
            <a:extLst>
              <a:ext uri="{FF2B5EF4-FFF2-40B4-BE49-F238E27FC236}">
                <a16:creationId xmlns:a16="http://schemas.microsoft.com/office/drawing/2014/main" id="{010E3FCB-5836-6647-BD19-92A025F3792D}"/>
              </a:ext>
            </a:extLst>
          </p:cNvPr>
          <p:cNvSpPr/>
          <p:nvPr/>
        </p:nvSpPr>
        <p:spPr>
          <a:xfrm>
            <a:off x="3565769" y="5791200"/>
            <a:ext cx="3742767" cy="9543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a:solidFill>
                  <a:srgbClr val="7030A0"/>
                </a:solidFill>
              </a:rPr>
              <a:t>50+ International luminaries |450+ delegates| 80% delegates from US, Europe, Latin America and India | 10 sponsors including IBM, </a:t>
            </a:r>
            <a:r>
              <a:rPr lang="en-US" sz="1400" err="1">
                <a:solidFill>
                  <a:srgbClr val="7030A0"/>
                </a:solidFill>
              </a:rPr>
              <a:t>Celularity</a:t>
            </a:r>
            <a:r>
              <a:rPr lang="en-US" sz="1400">
                <a:solidFill>
                  <a:srgbClr val="7030A0"/>
                </a:solidFill>
              </a:rPr>
              <a:t>, </a:t>
            </a:r>
            <a:r>
              <a:rPr lang="en-US" sz="1400" err="1">
                <a:solidFill>
                  <a:srgbClr val="7030A0"/>
                </a:solidFill>
              </a:rPr>
              <a:t>Cura</a:t>
            </a:r>
            <a:r>
              <a:rPr lang="en-US" sz="1400">
                <a:solidFill>
                  <a:srgbClr val="7030A0"/>
                </a:solidFill>
              </a:rPr>
              <a:t> Foundation and </a:t>
            </a:r>
            <a:r>
              <a:rPr lang="en-US" sz="1400" err="1">
                <a:solidFill>
                  <a:srgbClr val="7030A0"/>
                </a:solidFill>
              </a:rPr>
              <a:t>Longeveron</a:t>
            </a:r>
            <a:r>
              <a:rPr lang="en-US" sz="1400">
                <a:solidFill>
                  <a:srgbClr val="7030A0"/>
                </a:solidFill>
              </a:rPr>
              <a:t> |$25K raised in sponsorship.</a:t>
            </a:r>
          </a:p>
        </p:txBody>
      </p:sp>
      <p:sp>
        <p:nvSpPr>
          <p:cNvPr id="26" name="Right Arrow 25">
            <a:extLst>
              <a:ext uri="{FF2B5EF4-FFF2-40B4-BE49-F238E27FC236}">
                <a16:creationId xmlns:a16="http://schemas.microsoft.com/office/drawing/2014/main" id="{9F40290B-1D8A-6741-BABF-2CE5A431A4A2}"/>
              </a:ext>
            </a:extLst>
          </p:cNvPr>
          <p:cNvSpPr/>
          <p:nvPr/>
        </p:nvSpPr>
        <p:spPr>
          <a:xfrm>
            <a:off x="7287515" y="4260485"/>
            <a:ext cx="1199994" cy="170837"/>
          </a:xfrm>
          <a:prstGeom prst="right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Content Placeholder 6">
            <a:extLst>
              <a:ext uri="{FF2B5EF4-FFF2-40B4-BE49-F238E27FC236}">
                <a16:creationId xmlns:a16="http://schemas.microsoft.com/office/drawing/2014/main" id="{22A99211-81C7-7F46-B690-232A67531E82}"/>
              </a:ext>
            </a:extLst>
          </p:cNvPr>
          <p:cNvPicPr>
            <a:picLocks noChangeAspect="1"/>
          </p:cNvPicPr>
          <p:nvPr/>
        </p:nvPicPr>
        <p:blipFill rotWithShape="1">
          <a:blip r:embed="rId3"/>
          <a:srcRect l="3069" t="29591" r="1100" b="35183"/>
          <a:stretch/>
        </p:blipFill>
        <p:spPr>
          <a:xfrm>
            <a:off x="8487510" y="3486299"/>
            <a:ext cx="3392778" cy="1749973"/>
          </a:xfrm>
          <a:prstGeom prst="rect">
            <a:avLst/>
          </a:prstGeom>
          <a:ln>
            <a:solidFill>
              <a:srgbClr val="7030A0"/>
            </a:solidFill>
          </a:ln>
        </p:spPr>
      </p:pic>
      <p:sp>
        <p:nvSpPr>
          <p:cNvPr id="28" name="Rectangle 27">
            <a:extLst>
              <a:ext uri="{FF2B5EF4-FFF2-40B4-BE49-F238E27FC236}">
                <a16:creationId xmlns:a16="http://schemas.microsoft.com/office/drawing/2014/main" id="{622AA41A-D132-9B40-A90D-3451EDE6DC34}"/>
              </a:ext>
            </a:extLst>
          </p:cNvPr>
          <p:cNvSpPr/>
          <p:nvPr/>
        </p:nvSpPr>
        <p:spPr>
          <a:xfrm>
            <a:off x="8481755" y="5278331"/>
            <a:ext cx="3464060" cy="14671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rgbClr val="7030A0"/>
                </a:solidFill>
              </a:rPr>
              <a:t>50+ International luminaries | ACCME | 350+ delegates| 80% delegates from US, Europe, Latin America and India | 19 sponsors including Sanford Health, </a:t>
            </a:r>
            <a:r>
              <a:rPr lang="en-US" sz="1200" err="1">
                <a:solidFill>
                  <a:srgbClr val="7030A0"/>
                </a:solidFill>
              </a:rPr>
              <a:t>Celularity</a:t>
            </a:r>
            <a:r>
              <a:rPr lang="en-US" sz="1200">
                <a:solidFill>
                  <a:srgbClr val="7030A0"/>
                </a:solidFill>
              </a:rPr>
              <a:t>, </a:t>
            </a:r>
            <a:r>
              <a:rPr lang="en-US" sz="1200" err="1">
                <a:solidFill>
                  <a:srgbClr val="7030A0"/>
                </a:solidFill>
              </a:rPr>
              <a:t>Okyanos</a:t>
            </a:r>
            <a:r>
              <a:rPr lang="en-US" sz="1200">
                <a:solidFill>
                  <a:srgbClr val="7030A0"/>
                </a:solidFill>
              </a:rPr>
              <a:t>| </a:t>
            </a:r>
            <a:r>
              <a:rPr lang="en-US" sz="1200" err="1">
                <a:solidFill>
                  <a:srgbClr val="7030A0"/>
                </a:solidFill>
              </a:rPr>
              <a:t>Bosarge</a:t>
            </a:r>
            <a:r>
              <a:rPr lang="en-US" sz="1200">
                <a:solidFill>
                  <a:srgbClr val="7030A0"/>
                </a:solidFill>
              </a:rPr>
              <a:t> Family Foundation, THOR, </a:t>
            </a:r>
            <a:r>
              <a:rPr lang="en-US" sz="1200" err="1">
                <a:solidFill>
                  <a:srgbClr val="7030A0"/>
                </a:solidFill>
              </a:rPr>
              <a:t>Longeveron</a:t>
            </a:r>
            <a:r>
              <a:rPr lang="en-US" sz="1200">
                <a:solidFill>
                  <a:srgbClr val="7030A0"/>
                </a:solidFill>
              </a:rPr>
              <a:t> | Bridging-the-Future STEM Youth Program with 3D printing</a:t>
            </a:r>
          </a:p>
          <a:p>
            <a:pPr algn="ctr"/>
            <a:r>
              <a:rPr lang="en-US" sz="1200">
                <a:solidFill>
                  <a:srgbClr val="7030A0"/>
                </a:solidFill>
              </a:rPr>
              <a:t>$350K raised in sponsorship</a:t>
            </a:r>
          </a:p>
        </p:txBody>
      </p:sp>
      <p:sp>
        <p:nvSpPr>
          <p:cNvPr id="29" name="Rounded Rectangle 28">
            <a:extLst>
              <a:ext uri="{FF2B5EF4-FFF2-40B4-BE49-F238E27FC236}">
                <a16:creationId xmlns:a16="http://schemas.microsoft.com/office/drawing/2014/main" id="{5D9483C4-707D-7C41-A977-494138AE8E43}"/>
              </a:ext>
            </a:extLst>
          </p:cNvPr>
          <p:cNvSpPr/>
          <p:nvPr/>
        </p:nvSpPr>
        <p:spPr>
          <a:xfrm>
            <a:off x="8445467" y="3008297"/>
            <a:ext cx="3478575" cy="22943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002060"/>
                </a:solidFill>
              </a:rPr>
              <a:t>2019 </a:t>
            </a:r>
            <a:r>
              <a:rPr lang="en-US" sz="1400" b="1" dirty="0" err="1">
                <a:solidFill>
                  <a:srgbClr val="002060"/>
                </a:solidFill>
              </a:rPr>
              <a:t>HEALinc</a:t>
            </a:r>
            <a:r>
              <a:rPr lang="en-US" sz="1400" b="1" dirty="0">
                <a:solidFill>
                  <a:srgbClr val="002060"/>
                </a:solidFill>
              </a:rPr>
              <a:t> SUMMIT</a:t>
            </a:r>
          </a:p>
        </p:txBody>
      </p:sp>
      <p:sp>
        <p:nvSpPr>
          <p:cNvPr id="30" name="Rectangle 29">
            <a:extLst>
              <a:ext uri="{FF2B5EF4-FFF2-40B4-BE49-F238E27FC236}">
                <a16:creationId xmlns:a16="http://schemas.microsoft.com/office/drawing/2014/main" id="{C2237BED-FA8F-5D4C-9EC6-426DC99AF91E}"/>
              </a:ext>
            </a:extLst>
          </p:cNvPr>
          <p:cNvSpPr/>
          <p:nvPr/>
        </p:nvSpPr>
        <p:spPr>
          <a:xfrm>
            <a:off x="7432431" y="4431322"/>
            <a:ext cx="951133" cy="12469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rgbClr val="002060"/>
                </a:solidFill>
              </a:rPr>
              <a:t>500+ </a:t>
            </a:r>
            <a:r>
              <a:rPr lang="en-US" sz="1200" dirty="0">
                <a:solidFill>
                  <a:srgbClr val="002060"/>
                </a:solidFill>
              </a:rPr>
              <a:t>Mainly US Patients treated with Stem Cells</a:t>
            </a:r>
          </a:p>
        </p:txBody>
      </p:sp>
      <p:sp>
        <p:nvSpPr>
          <p:cNvPr id="31" name="Rectangle 30">
            <a:extLst>
              <a:ext uri="{FF2B5EF4-FFF2-40B4-BE49-F238E27FC236}">
                <a16:creationId xmlns:a16="http://schemas.microsoft.com/office/drawing/2014/main" id="{0996D759-5141-D24A-BD5A-84BF87DBB4AE}"/>
              </a:ext>
            </a:extLst>
          </p:cNvPr>
          <p:cNvSpPr/>
          <p:nvPr/>
        </p:nvSpPr>
        <p:spPr>
          <a:xfrm>
            <a:off x="7337304" y="3588459"/>
            <a:ext cx="1108163" cy="6904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D73700"/>
                </a:solidFill>
              </a:rPr>
              <a:t>2018-2019</a:t>
            </a:r>
          </a:p>
        </p:txBody>
      </p:sp>
      <p:sp>
        <p:nvSpPr>
          <p:cNvPr id="32" name="Slide Number Placeholder 31">
            <a:extLst>
              <a:ext uri="{FF2B5EF4-FFF2-40B4-BE49-F238E27FC236}">
                <a16:creationId xmlns:a16="http://schemas.microsoft.com/office/drawing/2014/main" id="{E7794160-D8EA-9F49-B49D-BF855160DC74}"/>
              </a:ext>
            </a:extLst>
          </p:cNvPr>
          <p:cNvSpPr>
            <a:spLocks noGrp="1"/>
          </p:cNvSpPr>
          <p:nvPr>
            <p:ph type="sldNum" sz="quarter" idx="12"/>
          </p:nvPr>
        </p:nvSpPr>
        <p:spPr/>
        <p:txBody>
          <a:bodyPr/>
          <a:lstStyle/>
          <a:p>
            <a:fld id="{8AF4952C-FAAE-9541-A652-7D1332F9B4CE}" type="slidenum">
              <a:rPr lang="en-US" smtClean="0"/>
              <a:t>8</a:t>
            </a:fld>
            <a:endParaRPr lang="en-US"/>
          </a:p>
        </p:txBody>
      </p:sp>
    </p:spTree>
    <p:extLst>
      <p:ext uri="{BB962C8B-B14F-4D97-AF65-F5344CB8AC3E}">
        <p14:creationId xmlns:p14="http://schemas.microsoft.com/office/powerpoint/2010/main" val="22576496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alpha val="63000"/>
          </a:schemeClr>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CA2C5FD-A12D-AB4C-8851-036D841D794D}"/>
              </a:ext>
            </a:extLst>
          </p:cNvPr>
          <p:cNvSpPr txBox="1">
            <a:spLocks/>
          </p:cNvSpPr>
          <p:nvPr/>
        </p:nvSpPr>
        <p:spPr>
          <a:xfrm>
            <a:off x="1" y="1"/>
            <a:ext cx="12192000" cy="1059822"/>
          </a:xfrm>
          <a:prstGeom prst="rect">
            <a:avLst/>
          </a:prstGeom>
        </p:spPr>
        <p:txBody>
          <a:bodyPr>
            <a:normAutofit fontScale="6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300" dirty="0">
                <a:solidFill>
                  <a:srgbClr val="7030A0"/>
                </a:solidFill>
                <a:latin typeface="+mn-lt"/>
              </a:rPr>
              <a:t>      </a:t>
            </a:r>
          </a:p>
          <a:p>
            <a:r>
              <a:rPr lang="en-US" sz="3200" b="1" dirty="0">
                <a:solidFill>
                  <a:srgbClr val="7030A0"/>
                </a:solidFill>
                <a:latin typeface="+mn-lt"/>
              </a:rPr>
              <a:t>     HEALinc360 PIVOTING POST-2020 </a:t>
            </a:r>
            <a:endParaRPr lang="en-US" sz="2800" dirty="0">
              <a:solidFill>
                <a:srgbClr val="7030A0"/>
              </a:solidFill>
            </a:endParaRPr>
          </a:p>
          <a:p>
            <a:endParaRPr lang="en-US" sz="3200" b="1" dirty="0">
              <a:solidFill>
                <a:srgbClr val="7030A0"/>
              </a:solidFill>
            </a:endParaRPr>
          </a:p>
          <a:p>
            <a:r>
              <a:rPr lang="en-US" sz="3200" b="1" dirty="0">
                <a:solidFill>
                  <a:srgbClr val="7030A0"/>
                </a:solidFill>
              </a:rPr>
              <a:t>     BRIDGING TECHNOLOGIES AND NETWORKS. POISED FOR EXPONENTIAL GROWTH. </a:t>
            </a:r>
            <a:endParaRPr lang="en-US" sz="3200" b="1" dirty="0"/>
          </a:p>
        </p:txBody>
      </p:sp>
      <p:sp>
        <p:nvSpPr>
          <p:cNvPr id="7" name="Rectangle 6">
            <a:extLst>
              <a:ext uri="{FF2B5EF4-FFF2-40B4-BE49-F238E27FC236}">
                <a16:creationId xmlns:a16="http://schemas.microsoft.com/office/drawing/2014/main" id="{825F9822-640D-E242-B357-4C78FCE784E0}"/>
              </a:ext>
            </a:extLst>
          </p:cNvPr>
          <p:cNvSpPr/>
          <p:nvPr/>
        </p:nvSpPr>
        <p:spPr>
          <a:xfrm>
            <a:off x="3436882" y="3972871"/>
            <a:ext cx="8303173" cy="9601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schemeClr val="tx1">
                  <a:lumMod val="65000"/>
                  <a:lumOff val="35000"/>
                </a:schemeClr>
              </a:solidFill>
            </a:endParaRPr>
          </a:p>
          <a:p>
            <a:endParaRPr lang="en-US">
              <a:solidFill>
                <a:schemeClr val="tx1">
                  <a:lumMod val="65000"/>
                  <a:lumOff val="35000"/>
                </a:schemeClr>
              </a:solidFill>
            </a:endParaRPr>
          </a:p>
        </p:txBody>
      </p:sp>
      <p:sp>
        <p:nvSpPr>
          <p:cNvPr id="8" name="Rectangle 7">
            <a:extLst>
              <a:ext uri="{FF2B5EF4-FFF2-40B4-BE49-F238E27FC236}">
                <a16:creationId xmlns:a16="http://schemas.microsoft.com/office/drawing/2014/main" id="{AE2F2D57-0DDA-294C-8DB0-9E2A8298A637}"/>
              </a:ext>
            </a:extLst>
          </p:cNvPr>
          <p:cNvSpPr/>
          <p:nvPr/>
        </p:nvSpPr>
        <p:spPr>
          <a:xfrm>
            <a:off x="3636579" y="5559972"/>
            <a:ext cx="7903780" cy="8618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v"/>
            </a:pPr>
            <a:endParaRPr lang="en-US">
              <a:solidFill>
                <a:schemeClr val="tx1">
                  <a:lumMod val="65000"/>
                  <a:lumOff val="35000"/>
                </a:schemeClr>
              </a:solidFill>
            </a:endParaRPr>
          </a:p>
        </p:txBody>
      </p:sp>
      <p:sp>
        <p:nvSpPr>
          <p:cNvPr id="19" name="Rectangle 18">
            <a:extLst>
              <a:ext uri="{FF2B5EF4-FFF2-40B4-BE49-F238E27FC236}">
                <a16:creationId xmlns:a16="http://schemas.microsoft.com/office/drawing/2014/main" id="{28194A9F-E8F6-444D-80ED-18A410E89939}"/>
              </a:ext>
            </a:extLst>
          </p:cNvPr>
          <p:cNvSpPr/>
          <p:nvPr/>
        </p:nvSpPr>
        <p:spPr>
          <a:xfrm>
            <a:off x="7432431" y="1429088"/>
            <a:ext cx="4873297" cy="9246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schemeClr val="tx1">
                  <a:lumMod val="65000"/>
                  <a:lumOff val="35000"/>
                </a:schemeClr>
              </a:solidFill>
            </a:endParaRPr>
          </a:p>
        </p:txBody>
      </p:sp>
      <p:sp>
        <p:nvSpPr>
          <p:cNvPr id="20" name="Rectangle 19">
            <a:extLst>
              <a:ext uri="{FF2B5EF4-FFF2-40B4-BE49-F238E27FC236}">
                <a16:creationId xmlns:a16="http://schemas.microsoft.com/office/drawing/2014/main" id="{BAD2416D-AF29-0448-9789-25F905E9835B}"/>
              </a:ext>
            </a:extLst>
          </p:cNvPr>
          <p:cNvSpPr/>
          <p:nvPr/>
        </p:nvSpPr>
        <p:spPr>
          <a:xfrm>
            <a:off x="7295401" y="2425177"/>
            <a:ext cx="4584887" cy="37939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bg2">
                  <a:lumMod val="50000"/>
                </a:schemeClr>
              </a:solidFill>
            </a:endParaRPr>
          </a:p>
          <a:p>
            <a:r>
              <a:rPr lang="en-US">
                <a:solidFill>
                  <a:schemeClr val="tx1">
                    <a:lumMod val="65000"/>
                    <a:lumOff val="35000"/>
                  </a:schemeClr>
                </a:solidFill>
              </a:rPr>
              <a:t>:</a:t>
            </a:r>
          </a:p>
          <a:p>
            <a:endParaRPr lang="en-US"/>
          </a:p>
        </p:txBody>
      </p:sp>
      <p:sp>
        <p:nvSpPr>
          <p:cNvPr id="4" name="Rectangle 3">
            <a:extLst>
              <a:ext uri="{FF2B5EF4-FFF2-40B4-BE49-F238E27FC236}">
                <a16:creationId xmlns:a16="http://schemas.microsoft.com/office/drawing/2014/main" id="{2ED3E611-9834-764E-A764-199AAF5C32CA}"/>
              </a:ext>
            </a:extLst>
          </p:cNvPr>
          <p:cNvSpPr/>
          <p:nvPr/>
        </p:nvSpPr>
        <p:spPr>
          <a:xfrm>
            <a:off x="376337" y="974607"/>
            <a:ext cx="11503951" cy="16400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accent2"/>
              </a:solidFill>
            </a:endParaRPr>
          </a:p>
        </p:txBody>
      </p:sp>
      <p:sp>
        <p:nvSpPr>
          <p:cNvPr id="5" name="Rectangle 4">
            <a:extLst>
              <a:ext uri="{FF2B5EF4-FFF2-40B4-BE49-F238E27FC236}">
                <a16:creationId xmlns:a16="http://schemas.microsoft.com/office/drawing/2014/main" id="{F3894F3A-4885-0049-9F84-3368436C4B6F}"/>
              </a:ext>
            </a:extLst>
          </p:cNvPr>
          <p:cNvSpPr/>
          <p:nvPr/>
        </p:nvSpPr>
        <p:spPr>
          <a:xfrm>
            <a:off x="311712" y="2203270"/>
            <a:ext cx="1678665" cy="2307769"/>
          </a:xfrm>
          <a:prstGeom prst="rect">
            <a:avLst/>
          </a:prstGeom>
          <a:solidFill>
            <a:schemeClr val="accent4">
              <a:lumMod val="20000"/>
              <a:lumOff val="8000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lumMod val="85000"/>
                    <a:lumOff val="15000"/>
                  </a:schemeClr>
                </a:solidFill>
              </a:rPr>
              <a:t>Formation of 501c3 non-profit </a:t>
            </a:r>
            <a:r>
              <a:rPr lang="en-US" sz="1400" dirty="0" err="1">
                <a:solidFill>
                  <a:schemeClr val="tx1">
                    <a:lumMod val="85000"/>
                    <a:lumOff val="15000"/>
                  </a:schemeClr>
                </a:solidFill>
              </a:rPr>
              <a:t>HEALinc</a:t>
            </a:r>
            <a:r>
              <a:rPr lang="en-US" sz="1400" dirty="0">
                <a:solidFill>
                  <a:schemeClr val="tx1">
                    <a:lumMod val="85000"/>
                    <a:lumOff val="15000"/>
                  </a:schemeClr>
                </a:solidFill>
              </a:rPr>
              <a:t> Regenerative Health Institute to run HEALinc360 Future Health Innovation Summits, Conclaves, Virtual and Online Platform.</a:t>
            </a:r>
          </a:p>
        </p:txBody>
      </p:sp>
      <p:cxnSp>
        <p:nvCxnSpPr>
          <p:cNvPr id="9" name="Straight Connector 8">
            <a:extLst>
              <a:ext uri="{FF2B5EF4-FFF2-40B4-BE49-F238E27FC236}">
                <a16:creationId xmlns:a16="http://schemas.microsoft.com/office/drawing/2014/main" id="{5B7F595F-8402-B54D-8D04-C16A46DCF69D}"/>
              </a:ext>
            </a:extLst>
          </p:cNvPr>
          <p:cNvCxnSpPr>
            <a:cxnSpLocks/>
          </p:cNvCxnSpPr>
          <p:nvPr/>
        </p:nvCxnSpPr>
        <p:spPr>
          <a:xfrm>
            <a:off x="1817076" y="4325815"/>
            <a:ext cx="1819503" cy="0"/>
          </a:xfrm>
          <a:prstGeom prst="line">
            <a:avLst/>
          </a:prstGeom>
        </p:spPr>
        <p:style>
          <a:lnRef idx="1">
            <a:schemeClr val="accent1"/>
          </a:lnRef>
          <a:fillRef idx="0">
            <a:schemeClr val="accent1"/>
          </a:fillRef>
          <a:effectRef idx="0">
            <a:schemeClr val="accent1"/>
          </a:effectRef>
          <a:fontRef idx="minor">
            <a:schemeClr val="tx1"/>
          </a:fontRef>
        </p:style>
      </p:cxnSp>
      <p:sp>
        <p:nvSpPr>
          <p:cNvPr id="15" name="Right Arrow 14">
            <a:extLst>
              <a:ext uri="{FF2B5EF4-FFF2-40B4-BE49-F238E27FC236}">
                <a16:creationId xmlns:a16="http://schemas.microsoft.com/office/drawing/2014/main" id="{E1262DE3-1416-3741-98D6-21FEB3D5BB0D}"/>
              </a:ext>
            </a:extLst>
          </p:cNvPr>
          <p:cNvSpPr/>
          <p:nvPr/>
        </p:nvSpPr>
        <p:spPr>
          <a:xfrm>
            <a:off x="1990377" y="3365656"/>
            <a:ext cx="1537418" cy="352927"/>
          </a:xfrm>
          <a:prstGeom prst="rightArrow">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22">
            <a:extLst>
              <a:ext uri="{FF2B5EF4-FFF2-40B4-BE49-F238E27FC236}">
                <a16:creationId xmlns:a16="http://schemas.microsoft.com/office/drawing/2014/main" id="{214CD0CA-5F15-6047-8733-0FD1D4FC8E4A}"/>
              </a:ext>
            </a:extLst>
          </p:cNvPr>
          <p:cNvSpPr/>
          <p:nvPr/>
        </p:nvSpPr>
        <p:spPr>
          <a:xfrm>
            <a:off x="6325236" y="1179760"/>
            <a:ext cx="5866764" cy="40869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D73700"/>
                </a:solidFill>
              </a:rPr>
              <a:t>2024 and 2025 HEALinc360 Summits</a:t>
            </a:r>
          </a:p>
        </p:txBody>
      </p:sp>
      <p:sp>
        <p:nvSpPr>
          <p:cNvPr id="18" name="Rectangle 17">
            <a:extLst>
              <a:ext uri="{FF2B5EF4-FFF2-40B4-BE49-F238E27FC236}">
                <a16:creationId xmlns:a16="http://schemas.microsoft.com/office/drawing/2014/main" id="{010E3FCB-5836-6647-BD19-92A025F3792D}"/>
              </a:ext>
            </a:extLst>
          </p:cNvPr>
          <p:cNvSpPr/>
          <p:nvPr/>
        </p:nvSpPr>
        <p:spPr>
          <a:xfrm>
            <a:off x="3193681" y="3972871"/>
            <a:ext cx="3658823" cy="27726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rgbClr val="7030A0"/>
                </a:solidFill>
              </a:rPr>
              <a:t>20 Speakers |100 person Intimate In-person convening | In-Person conference settings at various local venues. For maximum impact, engagement and medical tourism opportunities | 1000 Virtual attendees ] Virtual Package includes 24/7 on-demand access to video for 9 months after the event |75% Delegates from USA, Canada,  Europe, Asia, Africa, Latin America | Virtual Bridging-the-Future Program connecting top local STEM studies globally |10 Sponsors/Partners | Capital raising target 350K </a:t>
            </a:r>
          </a:p>
        </p:txBody>
      </p:sp>
      <p:sp>
        <p:nvSpPr>
          <p:cNvPr id="26" name="Right Arrow 25">
            <a:extLst>
              <a:ext uri="{FF2B5EF4-FFF2-40B4-BE49-F238E27FC236}">
                <a16:creationId xmlns:a16="http://schemas.microsoft.com/office/drawing/2014/main" id="{9F40290B-1D8A-6741-BABF-2CE5A431A4A2}"/>
              </a:ext>
            </a:extLst>
          </p:cNvPr>
          <p:cNvSpPr/>
          <p:nvPr/>
        </p:nvSpPr>
        <p:spPr>
          <a:xfrm>
            <a:off x="5846785" y="3365806"/>
            <a:ext cx="1322281" cy="352777"/>
          </a:xfrm>
          <a:prstGeom prst="right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622AA41A-D132-9B40-A90D-3451EDE6DC34}"/>
              </a:ext>
            </a:extLst>
          </p:cNvPr>
          <p:cNvSpPr/>
          <p:nvPr/>
        </p:nvSpPr>
        <p:spPr>
          <a:xfrm>
            <a:off x="7095706" y="2353756"/>
            <a:ext cx="4850110" cy="64549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v"/>
            </a:pPr>
            <a:r>
              <a:rPr lang="en-US" sz="1600" b="1" dirty="0">
                <a:solidFill>
                  <a:srgbClr val="002060"/>
                </a:solidFill>
              </a:rPr>
              <a:t>2X Growth in In-Person Convenings per year</a:t>
            </a:r>
          </a:p>
          <a:p>
            <a:pPr marL="285750" indent="-285750">
              <a:buFont typeface="Wingdings" pitchFamily="2" charset="2"/>
              <a:buChar char="v"/>
            </a:pPr>
            <a:r>
              <a:rPr lang="en-US" sz="1600" b="1" dirty="0">
                <a:solidFill>
                  <a:srgbClr val="002060"/>
                </a:solidFill>
              </a:rPr>
              <a:t>10X Growth in virtual attendees</a:t>
            </a:r>
          </a:p>
          <a:p>
            <a:pPr marL="285750" indent="-285750">
              <a:buFont typeface="Wingdings" pitchFamily="2" charset="2"/>
              <a:buChar char="v"/>
            </a:pPr>
            <a:r>
              <a:rPr lang="en-US" sz="1600" b="1" dirty="0">
                <a:solidFill>
                  <a:srgbClr val="002060"/>
                </a:solidFill>
              </a:rPr>
              <a:t>Exponential Growth in Global delegates, networks and impact</a:t>
            </a:r>
          </a:p>
          <a:p>
            <a:pPr marL="285750" indent="-285750">
              <a:buFont typeface="Wingdings" pitchFamily="2" charset="2"/>
              <a:buChar char="v"/>
            </a:pPr>
            <a:r>
              <a:rPr lang="en-US" sz="1600" b="1" dirty="0">
                <a:solidFill>
                  <a:srgbClr val="002060"/>
                </a:solidFill>
              </a:rPr>
              <a:t>Increase in medical tourism for The Bahamas The Bahamas increasingly recognized as prototype regulatory oversight system for accelerating access to safe and effective Regenerative Medicine and Advanced Longevity Technologies. </a:t>
            </a:r>
          </a:p>
          <a:p>
            <a:pPr marL="285750" indent="-285750">
              <a:buFont typeface="Wingdings" pitchFamily="2" charset="2"/>
              <a:buChar char="v"/>
            </a:pPr>
            <a:r>
              <a:rPr lang="en-US" sz="1600" b="1" dirty="0" err="1">
                <a:solidFill>
                  <a:srgbClr val="002060"/>
                </a:solidFill>
              </a:rPr>
              <a:t>HEALinc</a:t>
            </a:r>
            <a:r>
              <a:rPr lang="en-US" sz="1600" b="1" dirty="0">
                <a:solidFill>
                  <a:srgbClr val="002060"/>
                </a:solidFill>
              </a:rPr>
              <a:t> leader in cultivating and networking protected ecosystems globally</a:t>
            </a:r>
          </a:p>
          <a:p>
            <a:pPr marL="285750" indent="-285750">
              <a:buFont typeface="Wingdings" pitchFamily="2" charset="2"/>
              <a:buChar char="v"/>
            </a:pPr>
            <a:r>
              <a:rPr lang="en-US" sz="1600" b="1" dirty="0">
                <a:solidFill>
                  <a:srgbClr val="002060"/>
                </a:solidFill>
              </a:rPr>
              <a:t>Bridging-the-Future Program established as a feeder program to global STEM career opportunities especially for youth based Outside of the US (OUS).</a:t>
            </a:r>
          </a:p>
          <a:p>
            <a:pPr algn="ctr"/>
            <a:endParaRPr lang="en-US" sz="1200" dirty="0">
              <a:solidFill>
                <a:srgbClr val="7030A0"/>
              </a:solidFill>
            </a:endParaRPr>
          </a:p>
          <a:p>
            <a:pPr algn="ctr"/>
            <a:endParaRPr lang="en-US" sz="1200" dirty="0">
              <a:solidFill>
                <a:srgbClr val="7030A0"/>
              </a:solidFill>
            </a:endParaRPr>
          </a:p>
          <a:p>
            <a:pPr algn="ctr"/>
            <a:endParaRPr lang="en-US" sz="1200" dirty="0">
              <a:solidFill>
                <a:srgbClr val="7030A0"/>
              </a:solidFill>
            </a:endParaRPr>
          </a:p>
          <a:p>
            <a:pPr algn="ctr"/>
            <a:endParaRPr lang="en-US" sz="1200" dirty="0">
              <a:solidFill>
                <a:srgbClr val="7030A0"/>
              </a:solidFill>
            </a:endParaRPr>
          </a:p>
          <a:p>
            <a:pPr algn="ctr"/>
            <a:endParaRPr lang="en-US" sz="1200" dirty="0">
              <a:solidFill>
                <a:srgbClr val="7030A0"/>
              </a:solidFill>
            </a:endParaRPr>
          </a:p>
          <a:p>
            <a:pPr algn="ctr"/>
            <a:endParaRPr lang="en-US" sz="1200" dirty="0">
              <a:solidFill>
                <a:srgbClr val="7030A0"/>
              </a:solidFill>
            </a:endParaRPr>
          </a:p>
          <a:p>
            <a:pPr algn="ctr"/>
            <a:endParaRPr lang="en-US" sz="1200" dirty="0">
              <a:solidFill>
                <a:srgbClr val="7030A0"/>
              </a:solidFill>
            </a:endParaRPr>
          </a:p>
          <a:p>
            <a:pPr algn="ctr"/>
            <a:endParaRPr lang="en-US" sz="1200" dirty="0">
              <a:solidFill>
                <a:srgbClr val="7030A0"/>
              </a:solidFill>
            </a:endParaRPr>
          </a:p>
          <a:p>
            <a:pPr algn="ctr"/>
            <a:endParaRPr lang="en-US" sz="1200" dirty="0">
              <a:solidFill>
                <a:srgbClr val="7030A0"/>
              </a:solidFill>
            </a:endParaRPr>
          </a:p>
          <a:p>
            <a:pPr algn="ctr"/>
            <a:endParaRPr lang="en-US" sz="1200" dirty="0">
              <a:solidFill>
                <a:srgbClr val="7030A0"/>
              </a:solidFill>
            </a:endParaRPr>
          </a:p>
          <a:p>
            <a:pPr algn="ctr"/>
            <a:endParaRPr lang="en-US" sz="1200" dirty="0">
              <a:solidFill>
                <a:srgbClr val="7030A0"/>
              </a:solidFill>
            </a:endParaRPr>
          </a:p>
          <a:p>
            <a:pPr algn="ctr"/>
            <a:endParaRPr lang="en-US" sz="1200" dirty="0">
              <a:solidFill>
                <a:srgbClr val="7030A0"/>
              </a:solidFill>
            </a:endParaRPr>
          </a:p>
          <a:p>
            <a:pPr algn="ctr"/>
            <a:endParaRPr lang="en-US" sz="1200" dirty="0">
              <a:solidFill>
                <a:srgbClr val="7030A0"/>
              </a:solidFill>
            </a:endParaRPr>
          </a:p>
          <a:p>
            <a:pPr algn="ctr"/>
            <a:endParaRPr lang="en-US" sz="1200" dirty="0">
              <a:solidFill>
                <a:srgbClr val="7030A0"/>
              </a:solidFill>
            </a:endParaRPr>
          </a:p>
          <a:p>
            <a:pPr algn="ctr"/>
            <a:endParaRPr lang="en-US" sz="1200" dirty="0">
              <a:solidFill>
                <a:srgbClr val="7030A0"/>
              </a:solidFill>
            </a:endParaRPr>
          </a:p>
        </p:txBody>
      </p:sp>
      <p:sp>
        <p:nvSpPr>
          <p:cNvPr id="6" name="Rectangle 5">
            <a:extLst>
              <a:ext uri="{FF2B5EF4-FFF2-40B4-BE49-F238E27FC236}">
                <a16:creationId xmlns:a16="http://schemas.microsoft.com/office/drawing/2014/main" id="{04BD73E2-28B3-2270-6D3B-5C5C90CB3218}"/>
              </a:ext>
            </a:extLst>
          </p:cNvPr>
          <p:cNvSpPr/>
          <p:nvPr/>
        </p:nvSpPr>
        <p:spPr>
          <a:xfrm>
            <a:off x="0" y="1179760"/>
            <a:ext cx="2629382" cy="10598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D73700"/>
                </a:solidFill>
              </a:rPr>
              <a:t>2020-2022</a:t>
            </a:r>
          </a:p>
          <a:p>
            <a:pPr algn="ctr"/>
            <a:endParaRPr lang="en-US" sz="1400" b="1" dirty="0">
              <a:solidFill>
                <a:schemeClr val="accent2"/>
              </a:solidFill>
            </a:endParaRPr>
          </a:p>
          <a:p>
            <a:pPr algn="ctr"/>
            <a:r>
              <a:rPr lang="en-US" sz="1400" b="1" dirty="0">
                <a:solidFill>
                  <a:srgbClr val="002060"/>
                </a:solidFill>
              </a:rPr>
              <a:t>Plan. Pivot. Restructure. </a:t>
            </a:r>
          </a:p>
        </p:txBody>
      </p:sp>
      <p:pic>
        <p:nvPicPr>
          <p:cNvPr id="33" name="Picture 32">
            <a:extLst>
              <a:ext uri="{FF2B5EF4-FFF2-40B4-BE49-F238E27FC236}">
                <a16:creationId xmlns:a16="http://schemas.microsoft.com/office/drawing/2014/main" id="{E1374449-1CFB-7E73-3072-93A4D731EA4A}"/>
              </a:ext>
            </a:extLst>
          </p:cNvPr>
          <p:cNvPicPr>
            <a:picLocks noChangeAspect="1"/>
          </p:cNvPicPr>
          <p:nvPr/>
        </p:nvPicPr>
        <p:blipFill>
          <a:blip r:embed="rId2"/>
          <a:stretch>
            <a:fillRect/>
          </a:stretch>
        </p:blipFill>
        <p:spPr>
          <a:xfrm>
            <a:off x="3529176" y="2203269"/>
            <a:ext cx="2317609" cy="1906504"/>
          </a:xfrm>
          <a:prstGeom prst="rect">
            <a:avLst/>
          </a:prstGeom>
        </p:spPr>
      </p:pic>
      <p:sp>
        <p:nvSpPr>
          <p:cNvPr id="10" name="Rectangle 9">
            <a:extLst>
              <a:ext uri="{FF2B5EF4-FFF2-40B4-BE49-F238E27FC236}">
                <a16:creationId xmlns:a16="http://schemas.microsoft.com/office/drawing/2014/main" id="{7736DE46-B760-BEA6-FB11-C94B2068B910}"/>
              </a:ext>
            </a:extLst>
          </p:cNvPr>
          <p:cNvSpPr/>
          <p:nvPr/>
        </p:nvSpPr>
        <p:spPr>
          <a:xfrm>
            <a:off x="2903590" y="1059823"/>
            <a:ext cx="3147438" cy="13387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D73700"/>
                </a:solidFill>
              </a:rPr>
              <a:t>2023 HEALinc360 Summit</a:t>
            </a:r>
          </a:p>
          <a:p>
            <a:pPr algn="ctr"/>
            <a:endParaRPr lang="en-US" sz="1400" b="1" dirty="0">
              <a:solidFill>
                <a:schemeClr val="accent2"/>
              </a:solidFill>
            </a:endParaRPr>
          </a:p>
          <a:p>
            <a:pPr algn="ctr"/>
            <a:r>
              <a:rPr lang="en-US" sz="1400" b="1" dirty="0">
                <a:solidFill>
                  <a:srgbClr val="002060"/>
                </a:solidFill>
              </a:rPr>
              <a:t>In-Person &amp; Virtual Hybrid Event</a:t>
            </a:r>
          </a:p>
          <a:p>
            <a:pPr algn="ctr"/>
            <a:r>
              <a:rPr lang="en-US" sz="1400" b="1" dirty="0">
                <a:solidFill>
                  <a:srgbClr val="7030A0"/>
                </a:solidFill>
              </a:rPr>
              <a:t>May 2023</a:t>
            </a:r>
          </a:p>
        </p:txBody>
      </p:sp>
      <p:sp>
        <p:nvSpPr>
          <p:cNvPr id="11" name="Rectangle 10">
            <a:extLst>
              <a:ext uri="{FF2B5EF4-FFF2-40B4-BE49-F238E27FC236}">
                <a16:creationId xmlns:a16="http://schemas.microsoft.com/office/drawing/2014/main" id="{687B4AF4-22AA-0C23-AF48-5AB0AFF1FB00}"/>
              </a:ext>
            </a:extLst>
          </p:cNvPr>
          <p:cNvSpPr/>
          <p:nvPr/>
        </p:nvSpPr>
        <p:spPr>
          <a:xfrm>
            <a:off x="2200187" y="2407556"/>
            <a:ext cx="914400" cy="914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rgbClr val="002060"/>
                </a:solidFill>
              </a:rPr>
              <a:t>Build </a:t>
            </a:r>
            <a:r>
              <a:rPr lang="en-US" sz="1200" b="1" dirty="0" err="1">
                <a:solidFill>
                  <a:srgbClr val="002060"/>
                </a:solidFill>
              </a:rPr>
              <a:t>HEALinc</a:t>
            </a:r>
            <a:r>
              <a:rPr lang="en-US" sz="1200" b="1" dirty="0">
                <a:solidFill>
                  <a:srgbClr val="002060"/>
                </a:solidFill>
              </a:rPr>
              <a:t> metaverse</a:t>
            </a:r>
          </a:p>
        </p:txBody>
      </p:sp>
      <p:sp>
        <p:nvSpPr>
          <p:cNvPr id="12" name="Rectangle 11">
            <a:extLst>
              <a:ext uri="{FF2B5EF4-FFF2-40B4-BE49-F238E27FC236}">
                <a16:creationId xmlns:a16="http://schemas.microsoft.com/office/drawing/2014/main" id="{CB600CA8-06A7-7315-B971-474EE688D796}"/>
              </a:ext>
            </a:extLst>
          </p:cNvPr>
          <p:cNvSpPr/>
          <p:nvPr/>
        </p:nvSpPr>
        <p:spPr>
          <a:xfrm>
            <a:off x="7169066" y="1577228"/>
            <a:ext cx="4108422" cy="699809"/>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002060"/>
                </a:solidFill>
              </a:rPr>
              <a:t>Hybrid Summit events in 2024 and :</a:t>
            </a:r>
          </a:p>
          <a:p>
            <a:pPr algn="ctr"/>
            <a:r>
              <a:rPr lang="en-US" sz="1400" b="1" dirty="0">
                <a:solidFill>
                  <a:srgbClr val="002060"/>
                </a:solidFill>
              </a:rPr>
              <a:t>In-Person,  Virtual and Metaverse</a:t>
            </a:r>
          </a:p>
          <a:p>
            <a:pPr algn="ctr"/>
            <a:r>
              <a:rPr lang="en-US" sz="1400" b="1" dirty="0">
                <a:solidFill>
                  <a:srgbClr val="7030A0"/>
                </a:solidFill>
              </a:rPr>
              <a:t>May 2024 and May 2025</a:t>
            </a:r>
          </a:p>
        </p:txBody>
      </p:sp>
    </p:spTree>
    <p:extLst>
      <p:ext uri="{BB962C8B-B14F-4D97-AF65-F5344CB8AC3E}">
        <p14:creationId xmlns:p14="http://schemas.microsoft.com/office/powerpoint/2010/main" val="36637323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alpha val="63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2E3F04D-C7FA-5445-94BB-D49C61FEF00F}"/>
              </a:ext>
            </a:extLst>
          </p:cNvPr>
          <p:cNvPicPr>
            <a:picLocks noChangeAspect="1"/>
          </p:cNvPicPr>
          <p:nvPr/>
        </p:nvPicPr>
        <p:blipFill>
          <a:blip r:embed="rId2">
            <a:alphaModFix amt="35000"/>
          </a:blip>
          <a:stretch>
            <a:fillRect/>
          </a:stretch>
        </p:blipFill>
        <p:spPr>
          <a:xfrm>
            <a:off x="3810996" y="380365"/>
            <a:ext cx="6799811" cy="6858000"/>
          </a:xfrm>
          <a:prstGeom prst="rect">
            <a:avLst/>
          </a:prstGeom>
        </p:spPr>
      </p:pic>
      <p:sp>
        <p:nvSpPr>
          <p:cNvPr id="3" name="Title 1">
            <a:extLst>
              <a:ext uri="{FF2B5EF4-FFF2-40B4-BE49-F238E27FC236}">
                <a16:creationId xmlns:a16="http://schemas.microsoft.com/office/drawing/2014/main" id="{FCA2C5FD-A12D-AB4C-8851-036D841D794D}"/>
              </a:ext>
            </a:extLst>
          </p:cNvPr>
          <p:cNvSpPr txBox="1">
            <a:spLocks/>
          </p:cNvSpPr>
          <p:nvPr/>
        </p:nvSpPr>
        <p:spPr>
          <a:xfrm>
            <a:off x="1" y="15240"/>
            <a:ext cx="12192000" cy="808900"/>
          </a:xfrm>
          <a:prstGeom prst="rect">
            <a:avLst/>
          </a:prstGeom>
        </p:spPr>
        <p:txBody>
          <a:bodyP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3300" b="1" dirty="0">
              <a:solidFill>
                <a:srgbClr val="7030A0"/>
              </a:solidFill>
              <a:latin typeface="+mn-lt"/>
            </a:endParaRPr>
          </a:p>
          <a:p>
            <a:r>
              <a:rPr lang="en-US" sz="3300" b="1" dirty="0">
                <a:solidFill>
                  <a:srgbClr val="7030A0"/>
                </a:solidFill>
                <a:latin typeface="+mn-lt"/>
              </a:rPr>
              <a:t>2023 SUMMIT LEADERSHIP TEAM</a:t>
            </a:r>
            <a:endParaRPr lang="en-US" sz="3300" dirty="0">
              <a:latin typeface="+mn-lt"/>
            </a:endParaRPr>
          </a:p>
        </p:txBody>
      </p:sp>
      <p:sp>
        <p:nvSpPr>
          <p:cNvPr id="7" name="Rectangle 6">
            <a:extLst>
              <a:ext uri="{FF2B5EF4-FFF2-40B4-BE49-F238E27FC236}">
                <a16:creationId xmlns:a16="http://schemas.microsoft.com/office/drawing/2014/main" id="{825F9822-640D-E242-B357-4C78FCE784E0}"/>
              </a:ext>
            </a:extLst>
          </p:cNvPr>
          <p:cNvSpPr/>
          <p:nvPr/>
        </p:nvSpPr>
        <p:spPr>
          <a:xfrm>
            <a:off x="3436882" y="3972871"/>
            <a:ext cx="8303173" cy="9601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schemeClr val="tx1">
                  <a:lumMod val="65000"/>
                  <a:lumOff val="35000"/>
                </a:schemeClr>
              </a:solidFill>
            </a:endParaRPr>
          </a:p>
          <a:p>
            <a:endParaRPr lang="en-US">
              <a:solidFill>
                <a:schemeClr val="tx1">
                  <a:lumMod val="65000"/>
                  <a:lumOff val="35000"/>
                </a:schemeClr>
              </a:solidFill>
            </a:endParaRPr>
          </a:p>
        </p:txBody>
      </p:sp>
      <p:sp>
        <p:nvSpPr>
          <p:cNvPr id="8" name="Rectangle 7">
            <a:extLst>
              <a:ext uri="{FF2B5EF4-FFF2-40B4-BE49-F238E27FC236}">
                <a16:creationId xmlns:a16="http://schemas.microsoft.com/office/drawing/2014/main" id="{AE2F2D57-0DDA-294C-8DB0-9E2A8298A637}"/>
              </a:ext>
            </a:extLst>
          </p:cNvPr>
          <p:cNvSpPr/>
          <p:nvPr/>
        </p:nvSpPr>
        <p:spPr>
          <a:xfrm>
            <a:off x="3636579" y="5559972"/>
            <a:ext cx="7903780" cy="8618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v"/>
            </a:pPr>
            <a:endParaRPr lang="en-US">
              <a:solidFill>
                <a:schemeClr val="tx1">
                  <a:lumMod val="65000"/>
                  <a:lumOff val="35000"/>
                </a:schemeClr>
              </a:solidFill>
            </a:endParaRPr>
          </a:p>
        </p:txBody>
      </p:sp>
      <p:sp>
        <p:nvSpPr>
          <p:cNvPr id="19" name="Rectangle 18">
            <a:extLst>
              <a:ext uri="{FF2B5EF4-FFF2-40B4-BE49-F238E27FC236}">
                <a16:creationId xmlns:a16="http://schemas.microsoft.com/office/drawing/2014/main" id="{28194A9F-E8F6-444D-80ED-18A410E89939}"/>
              </a:ext>
            </a:extLst>
          </p:cNvPr>
          <p:cNvSpPr/>
          <p:nvPr/>
        </p:nvSpPr>
        <p:spPr>
          <a:xfrm>
            <a:off x="3270738" y="934278"/>
            <a:ext cx="8921263" cy="16916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rgbClr val="002060"/>
                </a:solidFill>
              </a:rPr>
              <a:t>DESIREE COX, MD, MPhil, PhD </a:t>
            </a:r>
          </a:p>
          <a:p>
            <a:r>
              <a:rPr lang="en-US" dirty="0">
                <a:solidFill>
                  <a:srgbClr val="7030A0"/>
                </a:solidFill>
              </a:rPr>
              <a:t>CEO/Founder </a:t>
            </a:r>
          </a:p>
          <a:p>
            <a:r>
              <a:rPr lang="en-US" sz="1400" dirty="0">
                <a:solidFill>
                  <a:schemeClr val="tx1">
                    <a:lumMod val="65000"/>
                    <a:lumOff val="35000"/>
                  </a:schemeClr>
                </a:solidFill>
              </a:rPr>
              <a:t>Rhodes Scholar, MD-PhD educated at McGill, Oxford, Cambridge Universities. Dr. Desiree is a biotech CEO (</a:t>
            </a:r>
            <a:r>
              <a:rPr lang="en-US" sz="1400" dirty="0" err="1">
                <a:solidFill>
                  <a:schemeClr val="tx1">
                    <a:lumMod val="65000"/>
                    <a:lumOff val="35000"/>
                  </a:schemeClr>
                </a:solidFill>
              </a:rPr>
              <a:t>BioPep</a:t>
            </a:r>
            <a:r>
              <a:rPr lang="en-US" sz="1400" dirty="0">
                <a:solidFill>
                  <a:schemeClr val="tx1">
                    <a:lumMod val="65000"/>
                    <a:lumOff val="35000"/>
                  </a:schemeClr>
                </a:solidFill>
              </a:rPr>
              <a:t>), former university professor, and a thought-leader and Scientific Advisor in the Regenerative Medicine and Longevity Technology Space. 25+ year global healthcare experience in UK, Europe, US. Former university professor and keynote speaker at the Vatican, UN and other major international conferences.</a:t>
            </a:r>
          </a:p>
          <a:p>
            <a:r>
              <a:rPr lang="en-US" dirty="0">
                <a:solidFill>
                  <a:schemeClr val="tx1">
                    <a:lumMod val="65000"/>
                    <a:lumOff val="35000"/>
                  </a:schemeClr>
                </a:solidFill>
              </a:rPr>
              <a:t>. </a:t>
            </a:r>
          </a:p>
        </p:txBody>
      </p:sp>
      <p:sp>
        <p:nvSpPr>
          <p:cNvPr id="20" name="Rectangle 19">
            <a:extLst>
              <a:ext uri="{FF2B5EF4-FFF2-40B4-BE49-F238E27FC236}">
                <a16:creationId xmlns:a16="http://schemas.microsoft.com/office/drawing/2014/main" id="{BAD2416D-AF29-0448-9789-25F905E9835B}"/>
              </a:ext>
            </a:extLst>
          </p:cNvPr>
          <p:cNvSpPr/>
          <p:nvPr/>
        </p:nvSpPr>
        <p:spPr>
          <a:xfrm>
            <a:off x="4536374" y="3444240"/>
            <a:ext cx="7245723" cy="29775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bg2">
                  <a:lumMod val="50000"/>
                </a:schemeClr>
              </a:solidFill>
            </a:endParaRPr>
          </a:p>
          <a:p>
            <a:endParaRPr lang="en-US"/>
          </a:p>
        </p:txBody>
      </p:sp>
      <p:sp>
        <p:nvSpPr>
          <p:cNvPr id="4" name="Rectangle 3">
            <a:extLst>
              <a:ext uri="{FF2B5EF4-FFF2-40B4-BE49-F238E27FC236}">
                <a16:creationId xmlns:a16="http://schemas.microsoft.com/office/drawing/2014/main" id="{4BA012C7-A581-1144-9BB0-7101FED354CE}"/>
              </a:ext>
            </a:extLst>
          </p:cNvPr>
          <p:cNvSpPr/>
          <p:nvPr/>
        </p:nvSpPr>
        <p:spPr>
          <a:xfrm>
            <a:off x="3315407" y="2471135"/>
            <a:ext cx="8546122" cy="13469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2">
                  <a:lumMod val="50000"/>
                </a:schemeClr>
              </a:solidFill>
            </a:endParaRPr>
          </a:p>
          <a:p>
            <a:endParaRPr lang="en-US" b="1" dirty="0">
              <a:solidFill>
                <a:schemeClr val="bg2">
                  <a:lumMod val="50000"/>
                </a:schemeClr>
              </a:solidFill>
            </a:endParaRPr>
          </a:p>
          <a:p>
            <a:r>
              <a:rPr lang="en-US" b="1" dirty="0">
                <a:solidFill>
                  <a:srgbClr val="002060"/>
                </a:solidFill>
              </a:rPr>
              <a:t>CRACHAD LAING, MSc </a:t>
            </a:r>
          </a:p>
          <a:p>
            <a:r>
              <a:rPr lang="en-US" dirty="0">
                <a:solidFill>
                  <a:srgbClr val="7030A0"/>
                </a:solidFill>
              </a:rPr>
              <a:t>Lead, </a:t>
            </a:r>
            <a:r>
              <a:rPr lang="en-US" dirty="0" err="1">
                <a:solidFill>
                  <a:srgbClr val="7030A0"/>
                </a:solidFill>
              </a:rPr>
              <a:t>HEALinc</a:t>
            </a:r>
            <a:r>
              <a:rPr lang="en-US" dirty="0">
                <a:solidFill>
                  <a:srgbClr val="7030A0"/>
                </a:solidFill>
              </a:rPr>
              <a:t> Bridging-the-Future Program (Global) </a:t>
            </a:r>
          </a:p>
          <a:p>
            <a:r>
              <a:rPr lang="en-US" sz="1400" dirty="0" err="1">
                <a:solidFill>
                  <a:schemeClr val="bg2">
                    <a:lumMod val="50000"/>
                  </a:schemeClr>
                </a:solidFill>
              </a:rPr>
              <a:t>Crachad</a:t>
            </a:r>
            <a:r>
              <a:rPr lang="en-US" sz="1400" dirty="0">
                <a:solidFill>
                  <a:schemeClr val="bg2">
                    <a:lumMod val="50000"/>
                  </a:schemeClr>
                </a:solidFill>
              </a:rPr>
              <a:t> is currently Head of Math and Sciences at Windsor School, Albany. He is Co-Founder of </a:t>
            </a:r>
            <a:r>
              <a:rPr lang="en-US" sz="1400" dirty="0" err="1">
                <a:solidFill>
                  <a:schemeClr val="bg2">
                    <a:lumMod val="50000"/>
                  </a:schemeClr>
                </a:solidFill>
              </a:rPr>
              <a:t>STEMgroup</a:t>
            </a:r>
            <a:r>
              <a:rPr lang="en-US" sz="1400" dirty="0">
                <a:solidFill>
                  <a:schemeClr val="bg2">
                    <a:lumMod val="50000"/>
                  </a:schemeClr>
                </a:solidFill>
              </a:rPr>
              <a:t> a technology consultancy company and Co-Founder and Program Director at Project Limestone. Following his BS in Civil Engineering and Engineering Management. His passion for STEM and education and his professional journey has led him to education where he has taken his engineering practices to the classroom. </a:t>
            </a:r>
            <a:endParaRPr lang="en-US" dirty="0">
              <a:solidFill>
                <a:schemeClr val="bg2">
                  <a:lumMod val="50000"/>
                </a:schemeClr>
              </a:solidFill>
            </a:endParaRPr>
          </a:p>
          <a:p>
            <a:endParaRPr lang="en-US" dirty="0">
              <a:solidFill>
                <a:schemeClr val="bg2">
                  <a:lumMod val="50000"/>
                </a:schemeClr>
              </a:solidFill>
            </a:endParaRPr>
          </a:p>
        </p:txBody>
      </p:sp>
      <p:sp>
        <p:nvSpPr>
          <p:cNvPr id="11" name="Slide Number Placeholder 10">
            <a:extLst>
              <a:ext uri="{FF2B5EF4-FFF2-40B4-BE49-F238E27FC236}">
                <a16:creationId xmlns:a16="http://schemas.microsoft.com/office/drawing/2014/main" id="{6083C4C6-C5DF-C349-A7D0-FE1F59823288}"/>
              </a:ext>
            </a:extLst>
          </p:cNvPr>
          <p:cNvSpPr>
            <a:spLocks noGrp="1"/>
          </p:cNvSpPr>
          <p:nvPr>
            <p:ph type="sldNum" sz="quarter" idx="12"/>
          </p:nvPr>
        </p:nvSpPr>
        <p:spPr/>
        <p:txBody>
          <a:bodyPr/>
          <a:lstStyle/>
          <a:p>
            <a:fld id="{8AF4952C-FAAE-9541-A652-7D1332F9B4CE}" type="slidenum">
              <a:rPr lang="en-US" smtClean="0"/>
              <a:t>10</a:t>
            </a:fld>
            <a:endParaRPr lang="en-US"/>
          </a:p>
        </p:txBody>
      </p:sp>
      <p:pic>
        <p:nvPicPr>
          <p:cNvPr id="9" name="Picture 8">
            <a:extLst>
              <a:ext uri="{FF2B5EF4-FFF2-40B4-BE49-F238E27FC236}">
                <a16:creationId xmlns:a16="http://schemas.microsoft.com/office/drawing/2014/main" id="{9C5E2D56-87DF-1A2D-881B-C4AF2C34AAED}"/>
              </a:ext>
            </a:extLst>
          </p:cNvPr>
          <p:cNvPicPr>
            <a:picLocks noChangeAspect="1"/>
          </p:cNvPicPr>
          <p:nvPr/>
        </p:nvPicPr>
        <p:blipFill rotWithShape="1">
          <a:blip r:embed="rId3"/>
          <a:srcRect l="8517"/>
          <a:stretch/>
        </p:blipFill>
        <p:spPr>
          <a:xfrm>
            <a:off x="1674838" y="1090702"/>
            <a:ext cx="1196694" cy="1244600"/>
          </a:xfrm>
          <a:prstGeom prst="rect">
            <a:avLst/>
          </a:prstGeom>
        </p:spPr>
      </p:pic>
      <p:pic>
        <p:nvPicPr>
          <p:cNvPr id="10" name="Picture 9">
            <a:extLst>
              <a:ext uri="{FF2B5EF4-FFF2-40B4-BE49-F238E27FC236}">
                <a16:creationId xmlns:a16="http://schemas.microsoft.com/office/drawing/2014/main" id="{AEA27D20-D9FF-BCAF-1EA2-7B66086C9590}"/>
              </a:ext>
            </a:extLst>
          </p:cNvPr>
          <p:cNvPicPr>
            <a:picLocks noChangeAspect="1"/>
          </p:cNvPicPr>
          <p:nvPr/>
        </p:nvPicPr>
        <p:blipFill rotWithShape="1">
          <a:blip r:embed="rId4"/>
          <a:srcRect l="21607" r="26486" b="32715"/>
          <a:stretch/>
        </p:blipFill>
        <p:spPr>
          <a:xfrm>
            <a:off x="1642498" y="2518606"/>
            <a:ext cx="1214904" cy="1162144"/>
          </a:xfrm>
          <a:prstGeom prst="rect">
            <a:avLst/>
          </a:prstGeom>
        </p:spPr>
      </p:pic>
      <p:pic>
        <p:nvPicPr>
          <p:cNvPr id="6" name="Picture 5">
            <a:extLst>
              <a:ext uri="{FF2B5EF4-FFF2-40B4-BE49-F238E27FC236}">
                <a16:creationId xmlns:a16="http://schemas.microsoft.com/office/drawing/2014/main" id="{27C58D99-5028-7F34-16BD-69E8587782BC}"/>
              </a:ext>
            </a:extLst>
          </p:cNvPr>
          <p:cNvPicPr>
            <a:picLocks noChangeAspect="1"/>
          </p:cNvPicPr>
          <p:nvPr/>
        </p:nvPicPr>
        <p:blipFill rotWithShape="1">
          <a:blip r:embed="rId5"/>
          <a:srcRect r="6093"/>
          <a:stretch/>
        </p:blipFill>
        <p:spPr>
          <a:xfrm>
            <a:off x="1573344" y="3928884"/>
            <a:ext cx="1308100" cy="1346901"/>
          </a:xfrm>
          <a:prstGeom prst="rect">
            <a:avLst/>
          </a:prstGeom>
        </p:spPr>
      </p:pic>
      <p:sp>
        <p:nvSpPr>
          <p:cNvPr id="13" name="Rectangle 12">
            <a:extLst>
              <a:ext uri="{FF2B5EF4-FFF2-40B4-BE49-F238E27FC236}">
                <a16:creationId xmlns:a16="http://schemas.microsoft.com/office/drawing/2014/main" id="{0ECBF921-BD00-639E-9BCA-9E9E8F84712B}"/>
              </a:ext>
            </a:extLst>
          </p:cNvPr>
          <p:cNvSpPr/>
          <p:nvPr/>
        </p:nvSpPr>
        <p:spPr>
          <a:xfrm>
            <a:off x="3357450" y="4076890"/>
            <a:ext cx="8303173" cy="16525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rgbClr val="002060"/>
                </a:solidFill>
              </a:rPr>
              <a:t>JYOTHI DEVAKUMAR, PhD</a:t>
            </a:r>
          </a:p>
          <a:p>
            <a:r>
              <a:rPr lang="en-US" dirty="0">
                <a:solidFill>
                  <a:srgbClr val="7030A0"/>
                </a:solidFill>
              </a:rPr>
              <a:t>Lead, Science and Summit Program Development</a:t>
            </a:r>
          </a:p>
          <a:p>
            <a:r>
              <a:rPr lang="en-US" sz="1200" dirty="0">
                <a:solidFill>
                  <a:schemeClr val="tx1">
                    <a:lumMod val="50000"/>
                    <a:lumOff val="50000"/>
                  </a:schemeClr>
                </a:solidFill>
                <a:effectLst/>
                <a:latin typeface="Helvetica Neue" panose="02000503000000020004" pitchFamily="2" charset="0"/>
              </a:rPr>
              <a:t>Dr. Jyothi </a:t>
            </a:r>
            <a:r>
              <a:rPr lang="en-US" sz="1200" dirty="0" err="1">
                <a:solidFill>
                  <a:schemeClr val="tx1">
                    <a:lumMod val="50000"/>
                    <a:lumOff val="50000"/>
                  </a:schemeClr>
                </a:solidFill>
                <a:effectLst/>
                <a:latin typeface="Helvetica Neue" panose="02000503000000020004" pitchFamily="2" charset="0"/>
              </a:rPr>
              <a:t>Devakumar</a:t>
            </a:r>
            <a:r>
              <a:rPr lang="en-US" sz="1200" dirty="0">
                <a:solidFill>
                  <a:schemeClr val="tx1">
                    <a:lumMod val="50000"/>
                    <a:lumOff val="50000"/>
                  </a:schemeClr>
                </a:solidFill>
                <a:effectLst/>
                <a:latin typeface="Helvetica Neue" panose="02000503000000020004" pitchFamily="2" charset="0"/>
              </a:rPr>
              <a:t> is a scientist, entrepreneur and Venture Capitalist. She holds a PhD in biotechnology and  has worked in various sectors of  the regenerative medicine and longevity space and serves on several scientific advisory boards and editorial boards. She combines scientific management experience with a multi-culture multi-country background</a:t>
            </a:r>
            <a:r>
              <a:rPr lang="en-US" sz="1200" dirty="0">
                <a:effectLst/>
                <a:latin typeface="Helvetica Neue" panose="02000503000000020004" pitchFamily="2" charset="0"/>
              </a:rPr>
              <a:t>.</a:t>
            </a:r>
          </a:p>
          <a:p>
            <a:r>
              <a:rPr lang="en-US" dirty="0">
                <a:solidFill>
                  <a:srgbClr val="7030A0"/>
                </a:solidFill>
              </a:rPr>
              <a:t> </a:t>
            </a:r>
          </a:p>
        </p:txBody>
      </p:sp>
      <p:pic>
        <p:nvPicPr>
          <p:cNvPr id="14" name="Content Placeholder 4">
            <a:extLst>
              <a:ext uri="{FF2B5EF4-FFF2-40B4-BE49-F238E27FC236}">
                <a16:creationId xmlns:a16="http://schemas.microsoft.com/office/drawing/2014/main" id="{85D0839B-CCE6-A765-CDA5-E104E2CE7613}"/>
              </a:ext>
            </a:extLst>
          </p:cNvPr>
          <p:cNvPicPr>
            <a:picLocks noChangeAspect="1"/>
          </p:cNvPicPr>
          <p:nvPr/>
        </p:nvPicPr>
        <p:blipFill rotWithShape="1">
          <a:blip r:embed="rId6"/>
          <a:srcRect l="6081" r="28602" b="34923"/>
          <a:stretch/>
        </p:blipFill>
        <p:spPr>
          <a:xfrm>
            <a:off x="1603261" y="5523919"/>
            <a:ext cx="1308100" cy="1334081"/>
          </a:xfrm>
          <a:prstGeom prst="rect">
            <a:avLst/>
          </a:prstGeom>
        </p:spPr>
      </p:pic>
      <p:sp>
        <p:nvSpPr>
          <p:cNvPr id="15" name="Rectangle 14">
            <a:extLst>
              <a:ext uri="{FF2B5EF4-FFF2-40B4-BE49-F238E27FC236}">
                <a16:creationId xmlns:a16="http://schemas.microsoft.com/office/drawing/2014/main" id="{80681E30-56FE-B809-06A1-5AF7BB4285B3}"/>
              </a:ext>
            </a:extLst>
          </p:cNvPr>
          <p:cNvSpPr/>
          <p:nvPr/>
        </p:nvSpPr>
        <p:spPr>
          <a:xfrm>
            <a:off x="3352801" y="5559972"/>
            <a:ext cx="8387254" cy="12980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rgbClr val="002060"/>
                </a:solidFill>
              </a:rPr>
              <a:t>ARNOLD STRONG, Retired US Army Colonel </a:t>
            </a:r>
          </a:p>
          <a:p>
            <a:r>
              <a:rPr lang="en-US" dirty="0">
                <a:solidFill>
                  <a:srgbClr val="7030A0"/>
                </a:solidFill>
              </a:rPr>
              <a:t>Chief Communications Officer (CCO)</a:t>
            </a:r>
          </a:p>
          <a:p>
            <a:r>
              <a:rPr lang="en-US" sz="1400" dirty="0">
                <a:solidFill>
                  <a:schemeClr val="bg2">
                    <a:lumMod val="50000"/>
                  </a:schemeClr>
                </a:solidFill>
              </a:rPr>
              <a:t>Arnold Strong is a 30 year military officer, Senior Operations &amp; Communications Strategist, international coalition spokesman for major international operations. Dr Desiree and Colonel Strong Co-Produce the </a:t>
            </a:r>
            <a:r>
              <a:rPr lang="en-US" sz="1400" dirty="0" err="1">
                <a:solidFill>
                  <a:schemeClr val="bg2">
                    <a:lumMod val="50000"/>
                  </a:schemeClr>
                </a:solidFill>
              </a:rPr>
              <a:t>HEALinc</a:t>
            </a:r>
            <a:r>
              <a:rPr lang="en-US" sz="1400" dirty="0">
                <a:solidFill>
                  <a:schemeClr val="bg2">
                    <a:lumMod val="50000"/>
                  </a:schemeClr>
                </a:solidFill>
              </a:rPr>
              <a:t> Summits and Conclaves</a:t>
            </a:r>
            <a:r>
              <a:rPr lang="en-US" sz="1600" dirty="0">
                <a:solidFill>
                  <a:schemeClr val="bg2">
                    <a:lumMod val="50000"/>
                  </a:schemeClr>
                </a:solidFill>
              </a:rPr>
              <a:t>.</a:t>
            </a:r>
          </a:p>
        </p:txBody>
      </p:sp>
    </p:spTree>
    <p:extLst>
      <p:ext uri="{BB962C8B-B14F-4D97-AF65-F5344CB8AC3E}">
        <p14:creationId xmlns:p14="http://schemas.microsoft.com/office/powerpoint/2010/main" val="22089037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9605B-A675-A846-AAE7-215273A87B3A}"/>
              </a:ext>
            </a:extLst>
          </p:cNvPr>
          <p:cNvSpPr>
            <a:spLocks noGrp="1"/>
          </p:cNvSpPr>
          <p:nvPr>
            <p:ph type="ctrTitle"/>
          </p:nvPr>
        </p:nvSpPr>
        <p:spPr>
          <a:xfrm>
            <a:off x="186629" y="1579417"/>
            <a:ext cx="11023678" cy="4397637"/>
          </a:xfrm>
        </p:spPr>
        <p:txBody>
          <a:bodyPr>
            <a:normAutofit/>
          </a:bodyPr>
          <a:lstStyle/>
          <a:p>
            <a:pPr lvl="0" algn="l">
              <a:spcBef>
                <a:spcPts val="0"/>
              </a:spcBef>
            </a:pPr>
            <a:br>
              <a:rPr lang="en-US" b="1" dirty="0">
                <a:solidFill>
                  <a:schemeClr val="accent2"/>
                </a:solidFill>
              </a:rPr>
            </a:br>
            <a:br>
              <a:rPr lang="en-US" b="1" dirty="0">
                <a:solidFill>
                  <a:schemeClr val="accent2"/>
                </a:solidFill>
              </a:rPr>
            </a:br>
            <a:br>
              <a:rPr lang="en-US" b="1" dirty="0">
                <a:solidFill>
                  <a:schemeClr val="accent2"/>
                </a:solidFill>
                <a:latin typeface="+mn-lt"/>
              </a:rPr>
            </a:br>
            <a:br>
              <a:rPr lang="en-US" sz="4000" dirty="0"/>
            </a:br>
            <a:br>
              <a:rPr lang="en-US" sz="1600" dirty="0"/>
            </a:br>
            <a:endParaRPr lang="en-US" sz="1600" dirty="0"/>
          </a:p>
        </p:txBody>
      </p:sp>
      <p:pic>
        <p:nvPicPr>
          <p:cNvPr id="12" name="Picture 11">
            <a:extLst>
              <a:ext uri="{FF2B5EF4-FFF2-40B4-BE49-F238E27FC236}">
                <a16:creationId xmlns:a16="http://schemas.microsoft.com/office/drawing/2014/main" id="{BF29FC15-24A0-1241-8155-6489185F496A}"/>
              </a:ext>
            </a:extLst>
          </p:cNvPr>
          <p:cNvPicPr>
            <a:picLocks noChangeAspect="1"/>
          </p:cNvPicPr>
          <p:nvPr/>
        </p:nvPicPr>
        <p:blipFill>
          <a:blip r:embed="rId2">
            <a:alphaModFix amt="85000"/>
          </a:blip>
          <a:stretch>
            <a:fillRect/>
          </a:stretch>
        </p:blipFill>
        <p:spPr>
          <a:xfrm>
            <a:off x="1" y="0"/>
            <a:ext cx="6348247" cy="6858000"/>
          </a:xfrm>
          <a:prstGeom prst="rect">
            <a:avLst/>
          </a:prstGeom>
        </p:spPr>
      </p:pic>
      <p:sp>
        <p:nvSpPr>
          <p:cNvPr id="3" name="Slide Number Placeholder 2">
            <a:extLst>
              <a:ext uri="{FF2B5EF4-FFF2-40B4-BE49-F238E27FC236}">
                <a16:creationId xmlns:a16="http://schemas.microsoft.com/office/drawing/2014/main" id="{6A184B82-C97E-044C-B60F-C4267AC95295}"/>
              </a:ext>
            </a:extLst>
          </p:cNvPr>
          <p:cNvSpPr>
            <a:spLocks noGrp="1"/>
          </p:cNvSpPr>
          <p:nvPr>
            <p:ph type="sldNum" sz="quarter" idx="12"/>
          </p:nvPr>
        </p:nvSpPr>
        <p:spPr/>
        <p:txBody>
          <a:bodyPr/>
          <a:lstStyle/>
          <a:p>
            <a:fld id="{8AF4952C-FAAE-9541-A652-7D1332F9B4CE}" type="slidenum">
              <a:rPr lang="en-US" smtClean="0"/>
              <a:t>11</a:t>
            </a:fld>
            <a:endParaRPr lang="en-US" dirty="0"/>
          </a:p>
        </p:txBody>
      </p:sp>
      <p:pic>
        <p:nvPicPr>
          <p:cNvPr id="7" name="Picture 6">
            <a:extLst>
              <a:ext uri="{FF2B5EF4-FFF2-40B4-BE49-F238E27FC236}">
                <a16:creationId xmlns:a16="http://schemas.microsoft.com/office/drawing/2014/main" id="{7C0FEFCA-0990-2D58-ACAE-3A9DF89D7DEC}"/>
              </a:ext>
            </a:extLst>
          </p:cNvPr>
          <p:cNvPicPr>
            <a:picLocks noChangeAspect="1"/>
          </p:cNvPicPr>
          <p:nvPr/>
        </p:nvPicPr>
        <p:blipFill>
          <a:blip r:embed="rId3"/>
          <a:stretch>
            <a:fillRect/>
          </a:stretch>
        </p:blipFill>
        <p:spPr>
          <a:xfrm>
            <a:off x="578917" y="3659244"/>
            <a:ext cx="2271712" cy="1671639"/>
          </a:xfrm>
          <a:prstGeom prst="rect">
            <a:avLst/>
          </a:prstGeom>
        </p:spPr>
      </p:pic>
      <p:pic>
        <p:nvPicPr>
          <p:cNvPr id="8" name="Picture 7">
            <a:extLst>
              <a:ext uri="{FF2B5EF4-FFF2-40B4-BE49-F238E27FC236}">
                <a16:creationId xmlns:a16="http://schemas.microsoft.com/office/drawing/2014/main" id="{99DBDA75-60FD-306A-C5FE-81F5E328D512}"/>
              </a:ext>
            </a:extLst>
          </p:cNvPr>
          <p:cNvPicPr>
            <a:picLocks noChangeAspect="1"/>
          </p:cNvPicPr>
          <p:nvPr/>
        </p:nvPicPr>
        <p:blipFill>
          <a:blip r:embed="rId4"/>
          <a:stretch>
            <a:fillRect/>
          </a:stretch>
        </p:blipFill>
        <p:spPr>
          <a:xfrm>
            <a:off x="578917" y="1167113"/>
            <a:ext cx="2271712" cy="1814513"/>
          </a:xfrm>
          <a:prstGeom prst="rect">
            <a:avLst/>
          </a:prstGeom>
        </p:spPr>
      </p:pic>
      <p:sp>
        <p:nvSpPr>
          <p:cNvPr id="5" name="Rectangle 4">
            <a:extLst>
              <a:ext uri="{FF2B5EF4-FFF2-40B4-BE49-F238E27FC236}">
                <a16:creationId xmlns:a16="http://schemas.microsoft.com/office/drawing/2014/main" id="{67919EED-E89B-E606-C055-B0941CAB9CE8}"/>
              </a:ext>
            </a:extLst>
          </p:cNvPr>
          <p:cNvSpPr/>
          <p:nvPr/>
        </p:nvSpPr>
        <p:spPr>
          <a:xfrm>
            <a:off x="3428108" y="136525"/>
            <a:ext cx="8763891" cy="19700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accent2"/>
              </a:solidFill>
            </a:endParaRPr>
          </a:p>
        </p:txBody>
      </p:sp>
      <p:sp>
        <p:nvSpPr>
          <p:cNvPr id="9" name="TextBox 8">
            <a:extLst>
              <a:ext uri="{FF2B5EF4-FFF2-40B4-BE49-F238E27FC236}">
                <a16:creationId xmlns:a16="http://schemas.microsoft.com/office/drawing/2014/main" id="{CCD1357F-A9B3-08B4-41BC-32ACBFEF9BC4}"/>
              </a:ext>
            </a:extLst>
          </p:cNvPr>
          <p:cNvSpPr txBox="1"/>
          <p:nvPr/>
        </p:nvSpPr>
        <p:spPr>
          <a:xfrm>
            <a:off x="6534876" y="3108331"/>
            <a:ext cx="5470494" cy="1846659"/>
          </a:xfrm>
          <a:prstGeom prst="rect">
            <a:avLst/>
          </a:prstGeom>
          <a:noFill/>
        </p:spPr>
        <p:txBody>
          <a:bodyPr wrap="square">
            <a:spAutoFit/>
          </a:bodyPr>
          <a:lstStyle/>
          <a:p>
            <a:pPr algn="ctr"/>
            <a:r>
              <a:rPr lang="en-US" sz="5400" dirty="0">
                <a:solidFill>
                  <a:srgbClr val="D73700"/>
                </a:solidFill>
              </a:rPr>
              <a:t>WHO</a:t>
            </a:r>
          </a:p>
          <a:p>
            <a:pPr algn="ctr"/>
            <a:endParaRPr lang="en-US" sz="2000" dirty="0">
              <a:solidFill>
                <a:srgbClr val="D73700"/>
              </a:solidFill>
            </a:endParaRPr>
          </a:p>
          <a:p>
            <a:r>
              <a:rPr lang="en-US" sz="2000" dirty="0">
                <a:solidFill>
                  <a:srgbClr val="D73700"/>
                </a:solidFill>
              </a:rPr>
              <a:t>Who should attend the 2023 </a:t>
            </a:r>
            <a:r>
              <a:rPr lang="en-US" sz="2000" dirty="0" err="1">
                <a:solidFill>
                  <a:srgbClr val="D73700"/>
                </a:solidFill>
              </a:rPr>
              <a:t>HEALinc</a:t>
            </a:r>
            <a:r>
              <a:rPr lang="en-US" sz="2000" dirty="0">
                <a:solidFill>
                  <a:srgbClr val="D73700"/>
                </a:solidFill>
              </a:rPr>
              <a:t> Future Health Summit?</a:t>
            </a:r>
          </a:p>
        </p:txBody>
      </p:sp>
    </p:spTree>
    <p:extLst>
      <p:ext uri="{BB962C8B-B14F-4D97-AF65-F5344CB8AC3E}">
        <p14:creationId xmlns:p14="http://schemas.microsoft.com/office/powerpoint/2010/main" val="13660214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alpha val="60000"/>
          </a:schemeClr>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CA2C5FD-A12D-AB4C-8851-036D841D794D}"/>
              </a:ext>
            </a:extLst>
          </p:cNvPr>
          <p:cNvSpPr txBox="1">
            <a:spLocks/>
          </p:cNvSpPr>
          <p:nvPr/>
        </p:nvSpPr>
        <p:spPr>
          <a:xfrm>
            <a:off x="380009" y="335278"/>
            <a:ext cx="11811991" cy="931637"/>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3300" b="1" dirty="0">
              <a:solidFill>
                <a:srgbClr val="7030A0"/>
              </a:solidFill>
              <a:latin typeface="+mn-lt"/>
            </a:endParaRPr>
          </a:p>
        </p:txBody>
      </p:sp>
      <p:sp>
        <p:nvSpPr>
          <p:cNvPr id="7" name="Rectangle 6">
            <a:extLst>
              <a:ext uri="{FF2B5EF4-FFF2-40B4-BE49-F238E27FC236}">
                <a16:creationId xmlns:a16="http://schemas.microsoft.com/office/drawing/2014/main" id="{825F9822-640D-E242-B357-4C78FCE784E0}"/>
              </a:ext>
            </a:extLst>
          </p:cNvPr>
          <p:cNvSpPr/>
          <p:nvPr/>
        </p:nvSpPr>
        <p:spPr>
          <a:xfrm>
            <a:off x="3478924" y="3958682"/>
            <a:ext cx="8303173" cy="9601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1">
                  <a:lumMod val="65000"/>
                  <a:lumOff val="35000"/>
                </a:schemeClr>
              </a:solidFill>
            </a:endParaRPr>
          </a:p>
          <a:p>
            <a:endParaRPr lang="en-US" dirty="0">
              <a:solidFill>
                <a:schemeClr val="tx1">
                  <a:lumMod val="65000"/>
                  <a:lumOff val="35000"/>
                </a:schemeClr>
              </a:solidFill>
            </a:endParaRPr>
          </a:p>
        </p:txBody>
      </p:sp>
      <p:sp>
        <p:nvSpPr>
          <p:cNvPr id="8" name="Rectangle 7">
            <a:extLst>
              <a:ext uri="{FF2B5EF4-FFF2-40B4-BE49-F238E27FC236}">
                <a16:creationId xmlns:a16="http://schemas.microsoft.com/office/drawing/2014/main" id="{AE2F2D57-0DDA-294C-8DB0-9E2A8298A637}"/>
              </a:ext>
            </a:extLst>
          </p:cNvPr>
          <p:cNvSpPr/>
          <p:nvPr/>
        </p:nvSpPr>
        <p:spPr>
          <a:xfrm>
            <a:off x="3636579" y="5559972"/>
            <a:ext cx="7903780" cy="8618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v"/>
            </a:pPr>
            <a:endParaRPr lang="en-US" dirty="0">
              <a:solidFill>
                <a:schemeClr val="tx1">
                  <a:lumMod val="65000"/>
                  <a:lumOff val="35000"/>
                </a:schemeClr>
              </a:solidFill>
            </a:endParaRPr>
          </a:p>
        </p:txBody>
      </p:sp>
      <p:sp>
        <p:nvSpPr>
          <p:cNvPr id="29" name="Slide Number Placeholder 28">
            <a:extLst>
              <a:ext uri="{FF2B5EF4-FFF2-40B4-BE49-F238E27FC236}">
                <a16:creationId xmlns:a16="http://schemas.microsoft.com/office/drawing/2014/main" id="{8BAEBB68-CA1C-6E42-BC95-191DE69611B5}"/>
              </a:ext>
            </a:extLst>
          </p:cNvPr>
          <p:cNvSpPr>
            <a:spLocks noGrp="1"/>
          </p:cNvSpPr>
          <p:nvPr>
            <p:ph type="sldNum" sz="quarter" idx="12"/>
          </p:nvPr>
        </p:nvSpPr>
        <p:spPr/>
        <p:txBody>
          <a:bodyPr/>
          <a:lstStyle/>
          <a:p>
            <a:fld id="{8AF4952C-FAAE-9541-A652-7D1332F9B4CE}" type="slidenum">
              <a:rPr lang="en-US" smtClean="0"/>
              <a:t>12</a:t>
            </a:fld>
            <a:endParaRPr lang="en-US" dirty="0"/>
          </a:p>
        </p:txBody>
      </p:sp>
      <p:sp>
        <p:nvSpPr>
          <p:cNvPr id="4" name="Content Placeholder 3">
            <a:extLst>
              <a:ext uri="{FF2B5EF4-FFF2-40B4-BE49-F238E27FC236}">
                <a16:creationId xmlns:a16="http://schemas.microsoft.com/office/drawing/2014/main" id="{551E8DB4-F1F9-5742-0B88-3D24F520BBBA}"/>
              </a:ext>
            </a:extLst>
          </p:cNvPr>
          <p:cNvSpPr>
            <a:spLocks noGrp="1"/>
          </p:cNvSpPr>
          <p:nvPr>
            <p:ph sz="half" idx="2"/>
          </p:nvPr>
        </p:nvSpPr>
        <p:spPr>
          <a:xfrm>
            <a:off x="839788" y="1400538"/>
            <a:ext cx="10514012" cy="4789126"/>
          </a:xfrm>
        </p:spPr>
        <p:txBody>
          <a:bodyPr>
            <a:normAutofit fontScale="92500" lnSpcReduction="20000"/>
          </a:bodyPr>
          <a:lstStyle/>
          <a:p>
            <a:pPr marL="0" indent="0">
              <a:buNone/>
            </a:pPr>
            <a:endParaRPr lang="en-US" dirty="0"/>
          </a:p>
          <a:p>
            <a:pPr marL="0" indent="0">
              <a:buNone/>
            </a:pPr>
            <a:r>
              <a:rPr lang="en-US" b="1" dirty="0"/>
              <a:t>Scientists/Innovators |Entrepreneurs/Investors | Healthcare Providers |</a:t>
            </a:r>
          </a:p>
          <a:p>
            <a:r>
              <a:rPr lang="en-US" b="1" dirty="0">
                <a:solidFill>
                  <a:srgbClr val="C00000"/>
                </a:solidFill>
              </a:rPr>
              <a:t> Scientists/Innovators (US and International) </a:t>
            </a:r>
            <a:r>
              <a:rPr lang="en-US" dirty="0"/>
              <a:t>will</a:t>
            </a:r>
            <a:r>
              <a:rPr lang="en-US" b="1" dirty="0"/>
              <a:t> </a:t>
            </a:r>
            <a:r>
              <a:rPr lang="en-US" dirty="0"/>
              <a:t>find out how to increase global access of safe regenerative medicines and longevity  technologies not available in the US to patients with unmet needs.</a:t>
            </a:r>
          </a:p>
          <a:p>
            <a:r>
              <a:rPr lang="en-US" b="1" dirty="0">
                <a:solidFill>
                  <a:srgbClr val="C00000"/>
                </a:solidFill>
              </a:rPr>
              <a:t>Entrepreneurs/Investors (US and International) </a:t>
            </a:r>
            <a:r>
              <a:rPr lang="en-US" dirty="0"/>
              <a:t>will be able to form partnerships with local healthcare professionals to get ahead and create pathway to commercialization of cutting edge health </a:t>
            </a:r>
            <a:r>
              <a:rPr lang="en-US" dirty="0" err="1"/>
              <a:t>technologes</a:t>
            </a:r>
            <a:r>
              <a:rPr lang="en-US" dirty="0"/>
              <a:t>.  </a:t>
            </a:r>
          </a:p>
          <a:p>
            <a:r>
              <a:rPr lang="en-US" b="1" dirty="0">
                <a:solidFill>
                  <a:srgbClr val="C00000"/>
                </a:solidFill>
              </a:rPr>
              <a:t>Healthcare Providers (Nurses, Doctors etc. local and international) </a:t>
            </a:r>
            <a:r>
              <a:rPr lang="en-US" dirty="0"/>
              <a:t>will learn how to better help their patients improve quality of life using the latest, future health cutting-edge technologies many of which are being available in The Bahamas though US companies operating in the translational medicine space. </a:t>
            </a:r>
            <a:r>
              <a:rPr lang="en-US" i="1" dirty="0"/>
              <a:t>MDs will receive 2 CME credits for attending the Summit.</a:t>
            </a:r>
          </a:p>
          <a:p>
            <a:endParaRPr lang="en-US" dirty="0"/>
          </a:p>
          <a:p>
            <a:endParaRPr lang="en-US" dirty="0"/>
          </a:p>
        </p:txBody>
      </p:sp>
      <p:sp>
        <p:nvSpPr>
          <p:cNvPr id="12" name="Text Placeholder 11">
            <a:extLst>
              <a:ext uri="{FF2B5EF4-FFF2-40B4-BE49-F238E27FC236}">
                <a16:creationId xmlns:a16="http://schemas.microsoft.com/office/drawing/2014/main" id="{EC9743C7-18D2-F270-6918-F7875E3C091B}"/>
              </a:ext>
            </a:extLst>
          </p:cNvPr>
          <p:cNvSpPr>
            <a:spLocks noGrp="1"/>
          </p:cNvSpPr>
          <p:nvPr>
            <p:ph type="body" idx="1"/>
          </p:nvPr>
        </p:nvSpPr>
        <p:spPr>
          <a:xfrm>
            <a:off x="839788" y="567158"/>
            <a:ext cx="10942309" cy="1608883"/>
          </a:xfrm>
        </p:spPr>
        <p:txBody>
          <a:bodyPr>
            <a:normAutofit/>
          </a:bodyPr>
          <a:lstStyle/>
          <a:p>
            <a:pPr algn="ctr"/>
            <a:r>
              <a:rPr lang="en-US" dirty="0">
                <a:solidFill>
                  <a:srgbClr val="7030A0"/>
                </a:solidFill>
              </a:rPr>
              <a:t>2023 HEALinc360 SUMMIT: </a:t>
            </a:r>
            <a:r>
              <a:rPr lang="en-US" dirty="0">
                <a:solidFill>
                  <a:srgbClr val="002060"/>
                </a:solidFill>
              </a:rPr>
              <a:t>WHO SHOULD ATTEND?</a:t>
            </a:r>
          </a:p>
          <a:p>
            <a:pPr algn="ctr"/>
            <a:endParaRPr lang="en-US" sz="2000" dirty="0">
              <a:solidFill>
                <a:srgbClr val="D73700"/>
              </a:solidFill>
            </a:endParaRPr>
          </a:p>
          <a:p>
            <a:pPr algn="ctr"/>
            <a:endParaRPr lang="en-US" sz="2000" dirty="0">
              <a:solidFill>
                <a:srgbClr val="002060"/>
              </a:solidFill>
            </a:endParaRPr>
          </a:p>
          <a:p>
            <a:pPr algn="ctr"/>
            <a:endParaRPr lang="en-US" dirty="0">
              <a:solidFill>
                <a:srgbClr val="7030A0"/>
              </a:solidFill>
            </a:endParaRPr>
          </a:p>
        </p:txBody>
      </p:sp>
    </p:spTree>
    <p:extLst>
      <p:ext uri="{BB962C8B-B14F-4D97-AF65-F5344CB8AC3E}">
        <p14:creationId xmlns:p14="http://schemas.microsoft.com/office/powerpoint/2010/main" val="3213389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alpha val="60000"/>
          </a:schemeClr>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CA2C5FD-A12D-AB4C-8851-036D841D794D}"/>
              </a:ext>
            </a:extLst>
          </p:cNvPr>
          <p:cNvSpPr txBox="1">
            <a:spLocks/>
          </p:cNvSpPr>
          <p:nvPr/>
        </p:nvSpPr>
        <p:spPr>
          <a:xfrm>
            <a:off x="380009" y="335278"/>
            <a:ext cx="11811991" cy="931637"/>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3300" b="1" dirty="0">
              <a:solidFill>
                <a:srgbClr val="7030A0"/>
              </a:solidFill>
              <a:latin typeface="+mn-lt"/>
            </a:endParaRPr>
          </a:p>
        </p:txBody>
      </p:sp>
      <p:sp>
        <p:nvSpPr>
          <p:cNvPr id="7" name="Rectangle 6">
            <a:extLst>
              <a:ext uri="{FF2B5EF4-FFF2-40B4-BE49-F238E27FC236}">
                <a16:creationId xmlns:a16="http://schemas.microsoft.com/office/drawing/2014/main" id="{825F9822-640D-E242-B357-4C78FCE784E0}"/>
              </a:ext>
            </a:extLst>
          </p:cNvPr>
          <p:cNvSpPr/>
          <p:nvPr/>
        </p:nvSpPr>
        <p:spPr>
          <a:xfrm>
            <a:off x="3478924" y="3958682"/>
            <a:ext cx="8303173" cy="9601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1">
                  <a:lumMod val="65000"/>
                  <a:lumOff val="35000"/>
                </a:schemeClr>
              </a:solidFill>
            </a:endParaRPr>
          </a:p>
          <a:p>
            <a:endParaRPr lang="en-US" dirty="0">
              <a:solidFill>
                <a:schemeClr val="tx1">
                  <a:lumMod val="65000"/>
                  <a:lumOff val="35000"/>
                </a:schemeClr>
              </a:solidFill>
            </a:endParaRPr>
          </a:p>
        </p:txBody>
      </p:sp>
      <p:sp>
        <p:nvSpPr>
          <p:cNvPr id="8" name="Rectangle 7">
            <a:extLst>
              <a:ext uri="{FF2B5EF4-FFF2-40B4-BE49-F238E27FC236}">
                <a16:creationId xmlns:a16="http://schemas.microsoft.com/office/drawing/2014/main" id="{AE2F2D57-0DDA-294C-8DB0-9E2A8298A637}"/>
              </a:ext>
            </a:extLst>
          </p:cNvPr>
          <p:cNvSpPr/>
          <p:nvPr/>
        </p:nvSpPr>
        <p:spPr>
          <a:xfrm>
            <a:off x="3636579" y="5559972"/>
            <a:ext cx="7903780" cy="8618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v"/>
            </a:pPr>
            <a:endParaRPr lang="en-US" dirty="0">
              <a:solidFill>
                <a:schemeClr val="tx1">
                  <a:lumMod val="65000"/>
                  <a:lumOff val="35000"/>
                </a:schemeClr>
              </a:solidFill>
            </a:endParaRPr>
          </a:p>
        </p:txBody>
      </p:sp>
      <p:sp>
        <p:nvSpPr>
          <p:cNvPr id="29" name="Slide Number Placeholder 28">
            <a:extLst>
              <a:ext uri="{FF2B5EF4-FFF2-40B4-BE49-F238E27FC236}">
                <a16:creationId xmlns:a16="http://schemas.microsoft.com/office/drawing/2014/main" id="{8BAEBB68-CA1C-6E42-BC95-191DE69611B5}"/>
              </a:ext>
            </a:extLst>
          </p:cNvPr>
          <p:cNvSpPr>
            <a:spLocks noGrp="1"/>
          </p:cNvSpPr>
          <p:nvPr>
            <p:ph type="sldNum" sz="quarter" idx="12"/>
          </p:nvPr>
        </p:nvSpPr>
        <p:spPr/>
        <p:txBody>
          <a:bodyPr/>
          <a:lstStyle/>
          <a:p>
            <a:fld id="{8AF4952C-FAAE-9541-A652-7D1332F9B4CE}" type="slidenum">
              <a:rPr lang="en-US" smtClean="0"/>
              <a:t>13</a:t>
            </a:fld>
            <a:endParaRPr lang="en-US" dirty="0"/>
          </a:p>
        </p:txBody>
      </p:sp>
      <p:sp>
        <p:nvSpPr>
          <p:cNvPr id="4" name="Content Placeholder 3">
            <a:extLst>
              <a:ext uri="{FF2B5EF4-FFF2-40B4-BE49-F238E27FC236}">
                <a16:creationId xmlns:a16="http://schemas.microsoft.com/office/drawing/2014/main" id="{551E8DB4-F1F9-5742-0B88-3D24F520BBBA}"/>
              </a:ext>
            </a:extLst>
          </p:cNvPr>
          <p:cNvSpPr>
            <a:spLocks noGrp="1"/>
          </p:cNvSpPr>
          <p:nvPr>
            <p:ph sz="half" idx="2"/>
          </p:nvPr>
        </p:nvSpPr>
        <p:spPr>
          <a:xfrm>
            <a:off x="839788" y="1400538"/>
            <a:ext cx="10514012" cy="4789126"/>
          </a:xfrm>
        </p:spPr>
        <p:txBody>
          <a:bodyPr>
            <a:normAutofit fontScale="85000" lnSpcReduction="20000"/>
          </a:bodyPr>
          <a:lstStyle/>
          <a:p>
            <a:r>
              <a:rPr lang="en-US" dirty="0" err="1"/>
              <a:t>HEALinc</a:t>
            </a:r>
            <a:r>
              <a:rPr lang="en-US" dirty="0"/>
              <a:t> Summit provides the best networking opportunity for US Regenerative Medicine and Biotech companies to develop partnerships on the ground essential for conducting clinical trials of cutting edge (breakthrough) stem cell and future health technologies. </a:t>
            </a:r>
          </a:p>
          <a:p>
            <a:r>
              <a:rPr lang="en-US" dirty="0"/>
              <a:t>Scientists, Inventors and Healthcare providers interested in learning how to give their patients access to the latest cutting-edge technologies for meeting their unmet medical needs and improving quality of life.</a:t>
            </a:r>
          </a:p>
          <a:p>
            <a:r>
              <a:rPr lang="en-US" dirty="0"/>
              <a:t>Learn now to get Bahamas government (Ministry of Health) approval for breakthrough medical technologies not yet available in the US so that patients can get treatments they need in safe, regulated and carefully monitored environment in The  Bahamas. </a:t>
            </a:r>
          </a:p>
          <a:p>
            <a:r>
              <a:rPr lang="en-US" dirty="0"/>
              <a:t>US companies who have been able to gain FDA and EMA approval for new medicines because of data collected on patients treated in The Bahamas due to the safe, regulated and carefully monitored scientific environment in The Bahamas.</a:t>
            </a:r>
          </a:p>
        </p:txBody>
      </p:sp>
      <p:sp>
        <p:nvSpPr>
          <p:cNvPr id="12" name="Text Placeholder 11">
            <a:extLst>
              <a:ext uri="{FF2B5EF4-FFF2-40B4-BE49-F238E27FC236}">
                <a16:creationId xmlns:a16="http://schemas.microsoft.com/office/drawing/2014/main" id="{EC9743C7-18D2-F270-6918-F7875E3C091B}"/>
              </a:ext>
            </a:extLst>
          </p:cNvPr>
          <p:cNvSpPr>
            <a:spLocks noGrp="1"/>
          </p:cNvSpPr>
          <p:nvPr>
            <p:ph type="body" idx="1"/>
          </p:nvPr>
        </p:nvSpPr>
        <p:spPr>
          <a:xfrm>
            <a:off x="839788" y="567160"/>
            <a:ext cx="10942309" cy="931638"/>
          </a:xfrm>
        </p:spPr>
        <p:txBody>
          <a:bodyPr/>
          <a:lstStyle/>
          <a:p>
            <a:pPr algn="ctr"/>
            <a:r>
              <a:rPr lang="en-US" dirty="0">
                <a:solidFill>
                  <a:srgbClr val="C00000"/>
                </a:solidFill>
              </a:rPr>
              <a:t>WHO MAKES THE BAHAMAS PERFECT PLACE TO INVEST IN FUTURE HEALTH TECHNOLOGIES? </a:t>
            </a:r>
          </a:p>
        </p:txBody>
      </p:sp>
    </p:spTree>
    <p:extLst>
      <p:ext uri="{BB962C8B-B14F-4D97-AF65-F5344CB8AC3E}">
        <p14:creationId xmlns:p14="http://schemas.microsoft.com/office/powerpoint/2010/main" val="15731682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9605B-A675-A846-AAE7-215273A87B3A}"/>
              </a:ext>
            </a:extLst>
          </p:cNvPr>
          <p:cNvSpPr>
            <a:spLocks noGrp="1"/>
          </p:cNvSpPr>
          <p:nvPr>
            <p:ph type="ctrTitle"/>
          </p:nvPr>
        </p:nvSpPr>
        <p:spPr>
          <a:xfrm>
            <a:off x="186629" y="1579417"/>
            <a:ext cx="11023678" cy="4397637"/>
          </a:xfrm>
        </p:spPr>
        <p:txBody>
          <a:bodyPr>
            <a:normAutofit/>
          </a:bodyPr>
          <a:lstStyle/>
          <a:p>
            <a:pPr lvl="0" algn="l">
              <a:spcBef>
                <a:spcPts val="0"/>
              </a:spcBef>
            </a:pPr>
            <a:br>
              <a:rPr lang="en-US" b="1" dirty="0">
                <a:solidFill>
                  <a:schemeClr val="accent2"/>
                </a:solidFill>
              </a:rPr>
            </a:br>
            <a:br>
              <a:rPr lang="en-US" b="1" dirty="0">
                <a:solidFill>
                  <a:schemeClr val="accent2"/>
                </a:solidFill>
              </a:rPr>
            </a:br>
            <a:br>
              <a:rPr lang="en-US" b="1" dirty="0">
                <a:solidFill>
                  <a:schemeClr val="accent2"/>
                </a:solidFill>
                <a:latin typeface="+mn-lt"/>
              </a:rPr>
            </a:br>
            <a:br>
              <a:rPr lang="en-US" sz="4000" dirty="0"/>
            </a:br>
            <a:br>
              <a:rPr lang="en-US" sz="1600" dirty="0"/>
            </a:br>
            <a:endParaRPr lang="en-US" sz="1600" dirty="0"/>
          </a:p>
        </p:txBody>
      </p:sp>
      <p:pic>
        <p:nvPicPr>
          <p:cNvPr id="12" name="Picture 11">
            <a:extLst>
              <a:ext uri="{FF2B5EF4-FFF2-40B4-BE49-F238E27FC236}">
                <a16:creationId xmlns:a16="http://schemas.microsoft.com/office/drawing/2014/main" id="{BF29FC15-24A0-1241-8155-6489185F496A}"/>
              </a:ext>
            </a:extLst>
          </p:cNvPr>
          <p:cNvPicPr>
            <a:picLocks noChangeAspect="1"/>
          </p:cNvPicPr>
          <p:nvPr/>
        </p:nvPicPr>
        <p:blipFill>
          <a:blip r:embed="rId2">
            <a:alphaModFix amt="85000"/>
          </a:blip>
          <a:stretch>
            <a:fillRect/>
          </a:stretch>
        </p:blipFill>
        <p:spPr>
          <a:xfrm>
            <a:off x="1" y="0"/>
            <a:ext cx="6348247" cy="6858000"/>
          </a:xfrm>
          <a:prstGeom prst="rect">
            <a:avLst/>
          </a:prstGeom>
        </p:spPr>
      </p:pic>
      <p:sp>
        <p:nvSpPr>
          <p:cNvPr id="3" name="Slide Number Placeholder 2">
            <a:extLst>
              <a:ext uri="{FF2B5EF4-FFF2-40B4-BE49-F238E27FC236}">
                <a16:creationId xmlns:a16="http://schemas.microsoft.com/office/drawing/2014/main" id="{6A184B82-C97E-044C-B60F-C4267AC95295}"/>
              </a:ext>
            </a:extLst>
          </p:cNvPr>
          <p:cNvSpPr>
            <a:spLocks noGrp="1"/>
          </p:cNvSpPr>
          <p:nvPr>
            <p:ph type="sldNum" sz="quarter" idx="12"/>
          </p:nvPr>
        </p:nvSpPr>
        <p:spPr/>
        <p:txBody>
          <a:bodyPr/>
          <a:lstStyle/>
          <a:p>
            <a:fld id="{8AF4952C-FAAE-9541-A652-7D1332F9B4CE}" type="slidenum">
              <a:rPr lang="en-US" smtClean="0"/>
              <a:t>14</a:t>
            </a:fld>
            <a:endParaRPr lang="en-US" dirty="0"/>
          </a:p>
        </p:txBody>
      </p:sp>
      <p:pic>
        <p:nvPicPr>
          <p:cNvPr id="7" name="Picture 6">
            <a:extLst>
              <a:ext uri="{FF2B5EF4-FFF2-40B4-BE49-F238E27FC236}">
                <a16:creationId xmlns:a16="http://schemas.microsoft.com/office/drawing/2014/main" id="{7C0FEFCA-0990-2D58-ACAE-3A9DF89D7DEC}"/>
              </a:ext>
            </a:extLst>
          </p:cNvPr>
          <p:cNvPicPr>
            <a:picLocks noChangeAspect="1"/>
          </p:cNvPicPr>
          <p:nvPr/>
        </p:nvPicPr>
        <p:blipFill>
          <a:blip r:embed="rId3"/>
          <a:stretch>
            <a:fillRect/>
          </a:stretch>
        </p:blipFill>
        <p:spPr>
          <a:xfrm>
            <a:off x="578917" y="3659244"/>
            <a:ext cx="2271712" cy="1671639"/>
          </a:xfrm>
          <a:prstGeom prst="rect">
            <a:avLst/>
          </a:prstGeom>
        </p:spPr>
      </p:pic>
      <p:pic>
        <p:nvPicPr>
          <p:cNvPr id="8" name="Picture 7">
            <a:extLst>
              <a:ext uri="{FF2B5EF4-FFF2-40B4-BE49-F238E27FC236}">
                <a16:creationId xmlns:a16="http://schemas.microsoft.com/office/drawing/2014/main" id="{99DBDA75-60FD-306A-C5FE-81F5E328D512}"/>
              </a:ext>
            </a:extLst>
          </p:cNvPr>
          <p:cNvPicPr>
            <a:picLocks noChangeAspect="1"/>
          </p:cNvPicPr>
          <p:nvPr/>
        </p:nvPicPr>
        <p:blipFill>
          <a:blip r:embed="rId4"/>
          <a:stretch>
            <a:fillRect/>
          </a:stretch>
        </p:blipFill>
        <p:spPr>
          <a:xfrm>
            <a:off x="578917" y="1167113"/>
            <a:ext cx="2271712" cy="1814513"/>
          </a:xfrm>
          <a:prstGeom prst="rect">
            <a:avLst/>
          </a:prstGeom>
        </p:spPr>
      </p:pic>
      <p:sp>
        <p:nvSpPr>
          <p:cNvPr id="5" name="Rectangle 4">
            <a:extLst>
              <a:ext uri="{FF2B5EF4-FFF2-40B4-BE49-F238E27FC236}">
                <a16:creationId xmlns:a16="http://schemas.microsoft.com/office/drawing/2014/main" id="{67919EED-E89B-E606-C055-B0941CAB9CE8}"/>
              </a:ext>
            </a:extLst>
          </p:cNvPr>
          <p:cNvSpPr/>
          <p:nvPr/>
        </p:nvSpPr>
        <p:spPr>
          <a:xfrm>
            <a:off x="3428108" y="136525"/>
            <a:ext cx="8763891" cy="19700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accent2"/>
              </a:solidFill>
            </a:endParaRPr>
          </a:p>
        </p:txBody>
      </p:sp>
      <p:sp>
        <p:nvSpPr>
          <p:cNvPr id="9" name="TextBox 8">
            <a:extLst>
              <a:ext uri="{FF2B5EF4-FFF2-40B4-BE49-F238E27FC236}">
                <a16:creationId xmlns:a16="http://schemas.microsoft.com/office/drawing/2014/main" id="{CCD1357F-A9B3-08B4-41BC-32ACBFEF9BC4}"/>
              </a:ext>
            </a:extLst>
          </p:cNvPr>
          <p:cNvSpPr txBox="1"/>
          <p:nvPr/>
        </p:nvSpPr>
        <p:spPr>
          <a:xfrm>
            <a:off x="5969875" y="3108331"/>
            <a:ext cx="5859451" cy="2154436"/>
          </a:xfrm>
          <a:prstGeom prst="rect">
            <a:avLst/>
          </a:prstGeom>
          <a:noFill/>
        </p:spPr>
        <p:txBody>
          <a:bodyPr wrap="square">
            <a:spAutoFit/>
          </a:bodyPr>
          <a:lstStyle/>
          <a:p>
            <a:pPr algn="ctr"/>
            <a:r>
              <a:rPr lang="en-US" sz="5400" dirty="0">
                <a:solidFill>
                  <a:srgbClr val="D73700"/>
                </a:solidFill>
              </a:rPr>
              <a:t>WHEN? WHERE? </a:t>
            </a:r>
          </a:p>
          <a:p>
            <a:pPr algn="ctr"/>
            <a:endParaRPr lang="en-US" sz="2000" dirty="0">
              <a:solidFill>
                <a:srgbClr val="D73700"/>
              </a:solidFill>
            </a:endParaRPr>
          </a:p>
          <a:p>
            <a:pPr algn="ctr"/>
            <a:r>
              <a:rPr lang="en-US" sz="2000" dirty="0">
                <a:solidFill>
                  <a:srgbClr val="D73700"/>
                </a:solidFill>
              </a:rPr>
              <a:t> </a:t>
            </a:r>
            <a:r>
              <a:rPr lang="en-US" sz="2000" b="1" dirty="0">
                <a:solidFill>
                  <a:srgbClr val="002060"/>
                </a:solidFill>
              </a:rPr>
              <a:t>17</a:t>
            </a:r>
            <a:r>
              <a:rPr lang="en-US" sz="2000" b="1" baseline="30000" dirty="0">
                <a:solidFill>
                  <a:srgbClr val="002060"/>
                </a:solidFill>
              </a:rPr>
              <a:t>th</a:t>
            </a:r>
            <a:r>
              <a:rPr lang="en-US" sz="2000" b="1" dirty="0">
                <a:solidFill>
                  <a:srgbClr val="002060"/>
                </a:solidFill>
              </a:rPr>
              <a:t>-19</a:t>
            </a:r>
            <a:r>
              <a:rPr lang="en-US" sz="2000" b="1" baseline="30000" dirty="0">
                <a:solidFill>
                  <a:srgbClr val="002060"/>
                </a:solidFill>
              </a:rPr>
              <a:t>th</a:t>
            </a:r>
            <a:r>
              <a:rPr lang="en-US" sz="2000" b="1" dirty="0">
                <a:solidFill>
                  <a:srgbClr val="002060"/>
                </a:solidFill>
              </a:rPr>
              <a:t> April 2023</a:t>
            </a:r>
          </a:p>
          <a:p>
            <a:pPr algn="ctr"/>
            <a:r>
              <a:rPr lang="en-US" sz="2000" b="1" dirty="0">
                <a:solidFill>
                  <a:srgbClr val="002060"/>
                </a:solidFill>
              </a:rPr>
              <a:t>Atlantis Resort, Paradise Island, </a:t>
            </a:r>
          </a:p>
          <a:p>
            <a:pPr algn="ctr"/>
            <a:r>
              <a:rPr lang="en-US" sz="2000" b="1" dirty="0">
                <a:solidFill>
                  <a:srgbClr val="002060"/>
                </a:solidFill>
              </a:rPr>
              <a:t>Nassau, Bahamas</a:t>
            </a:r>
          </a:p>
        </p:txBody>
      </p:sp>
    </p:spTree>
    <p:extLst>
      <p:ext uri="{BB962C8B-B14F-4D97-AF65-F5344CB8AC3E}">
        <p14:creationId xmlns:p14="http://schemas.microsoft.com/office/powerpoint/2010/main" val="738134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alpha val="63000"/>
          </a:schemeClr>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CA2C5FD-A12D-AB4C-8851-036D841D794D}"/>
              </a:ext>
            </a:extLst>
          </p:cNvPr>
          <p:cNvSpPr txBox="1">
            <a:spLocks/>
          </p:cNvSpPr>
          <p:nvPr/>
        </p:nvSpPr>
        <p:spPr>
          <a:xfrm>
            <a:off x="263769" y="346813"/>
            <a:ext cx="11928231" cy="861849"/>
          </a:xfrm>
          <a:prstGeom prst="rect">
            <a:avLst/>
          </a:prstGeom>
        </p:spPr>
        <p:txBody>
          <a:bodyP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300" b="1" dirty="0">
                <a:solidFill>
                  <a:srgbClr val="7030A0"/>
                </a:solidFill>
                <a:latin typeface="+mn-lt"/>
              </a:rPr>
              <a:t> HEALinc360: 2023 SUMMIT THEMES (3 Days)</a:t>
            </a:r>
          </a:p>
          <a:p>
            <a:pPr algn="ctr"/>
            <a:r>
              <a:rPr lang="en-US" sz="2700" b="1" dirty="0">
                <a:solidFill>
                  <a:schemeClr val="accent2">
                    <a:lumMod val="75000"/>
                  </a:schemeClr>
                </a:solidFill>
                <a:latin typeface="+mn-lt"/>
              </a:rPr>
              <a:t>*Detailed conference agenda available under separate cover</a:t>
            </a:r>
          </a:p>
          <a:p>
            <a:pPr algn="ctr"/>
            <a:endParaRPr lang="en-US" sz="3300" b="1" dirty="0">
              <a:solidFill>
                <a:srgbClr val="7030A0"/>
              </a:solidFill>
              <a:latin typeface="+mn-lt"/>
            </a:endParaRPr>
          </a:p>
          <a:p>
            <a:pPr algn="ctr"/>
            <a:endParaRPr lang="en-US" sz="3300" dirty="0">
              <a:latin typeface="+mn-lt"/>
            </a:endParaRPr>
          </a:p>
        </p:txBody>
      </p:sp>
      <p:sp>
        <p:nvSpPr>
          <p:cNvPr id="7" name="Rectangle 6">
            <a:extLst>
              <a:ext uri="{FF2B5EF4-FFF2-40B4-BE49-F238E27FC236}">
                <a16:creationId xmlns:a16="http://schemas.microsoft.com/office/drawing/2014/main" id="{825F9822-640D-E242-B357-4C78FCE784E0}"/>
              </a:ext>
            </a:extLst>
          </p:cNvPr>
          <p:cNvSpPr/>
          <p:nvPr/>
        </p:nvSpPr>
        <p:spPr>
          <a:xfrm>
            <a:off x="3436882" y="3972871"/>
            <a:ext cx="8303173" cy="9601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schemeClr val="tx1">
                  <a:lumMod val="65000"/>
                  <a:lumOff val="35000"/>
                </a:schemeClr>
              </a:solidFill>
            </a:endParaRPr>
          </a:p>
          <a:p>
            <a:endParaRPr lang="en-US">
              <a:solidFill>
                <a:schemeClr val="tx1">
                  <a:lumMod val="65000"/>
                  <a:lumOff val="35000"/>
                </a:schemeClr>
              </a:solidFill>
            </a:endParaRPr>
          </a:p>
        </p:txBody>
      </p:sp>
      <p:sp>
        <p:nvSpPr>
          <p:cNvPr id="8" name="Rectangle 7">
            <a:extLst>
              <a:ext uri="{FF2B5EF4-FFF2-40B4-BE49-F238E27FC236}">
                <a16:creationId xmlns:a16="http://schemas.microsoft.com/office/drawing/2014/main" id="{AE2F2D57-0DDA-294C-8DB0-9E2A8298A637}"/>
              </a:ext>
            </a:extLst>
          </p:cNvPr>
          <p:cNvSpPr/>
          <p:nvPr/>
        </p:nvSpPr>
        <p:spPr>
          <a:xfrm>
            <a:off x="3636579" y="5559972"/>
            <a:ext cx="7903780" cy="8618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v"/>
            </a:pPr>
            <a:endParaRPr lang="en-US">
              <a:solidFill>
                <a:schemeClr val="tx1">
                  <a:lumMod val="65000"/>
                  <a:lumOff val="35000"/>
                </a:schemeClr>
              </a:solidFill>
            </a:endParaRPr>
          </a:p>
        </p:txBody>
      </p:sp>
      <p:sp>
        <p:nvSpPr>
          <p:cNvPr id="19" name="Rectangle 18">
            <a:extLst>
              <a:ext uri="{FF2B5EF4-FFF2-40B4-BE49-F238E27FC236}">
                <a16:creationId xmlns:a16="http://schemas.microsoft.com/office/drawing/2014/main" id="{28194A9F-E8F6-444D-80ED-18A410E89939}"/>
              </a:ext>
            </a:extLst>
          </p:cNvPr>
          <p:cNvSpPr/>
          <p:nvPr/>
        </p:nvSpPr>
        <p:spPr>
          <a:xfrm>
            <a:off x="3270738" y="1835604"/>
            <a:ext cx="8921263" cy="7903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schemeClr val="tx1">
                  <a:lumMod val="65000"/>
                  <a:lumOff val="35000"/>
                </a:schemeClr>
              </a:solidFill>
            </a:endParaRPr>
          </a:p>
        </p:txBody>
      </p:sp>
      <p:sp>
        <p:nvSpPr>
          <p:cNvPr id="20" name="Rectangle 19">
            <a:extLst>
              <a:ext uri="{FF2B5EF4-FFF2-40B4-BE49-F238E27FC236}">
                <a16:creationId xmlns:a16="http://schemas.microsoft.com/office/drawing/2014/main" id="{BAD2416D-AF29-0448-9789-25F905E9835B}"/>
              </a:ext>
            </a:extLst>
          </p:cNvPr>
          <p:cNvSpPr/>
          <p:nvPr/>
        </p:nvSpPr>
        <p:spPr>
          <a:xfrm>
            <a:off x="4536374" y="3444240"/>
            <a:ext cx="7245723" cy="29775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bg2">
                  <a:lumMod val="50000"/>
                </a:schemeClr>
              </a:solidFill>
            </a:endParaRPr>
          </a:p>
          <a:p>
            <a:endParaRPr lang="en-US"/>
          </a:p>
        </p:txBody>
      </p:sp>
      <p:sp>
        <p:nvSpPr>
          <p:cNvPr id="9" name="Rectangle 8">
            <a:extLst>
              <a:ext uri="{FF2B5EF4-FFF2-40B4-BE49-F238E27FC236}">
                <a16:creationId xmlns:a16="http://schemas.microsoft.com/office/drawing/2014/main" id="{36450AD1-B897-C74B-B014-0D8AEEBF2B85}"/>
              </a:ext>
            </a:extLst>
          </p:cNvPr>
          <p:cNvSpPr/>
          <p:nvPr/>
        </p:nvSpPr>
        <p:spPr>
          <a:xfrm>
            <a:off x="263770" y="850900"/>
            <a:ext cx="11813929" cy="1155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schemeClr val="tx1">
                  <a:lumMod val="65000"/>
                  <a:lumOff val="35000"/>
                </a:schemeClr>
              </a:solidFill>
            </a:endParaRPr>
          </a:p>
        </p:txBody>
      </p:sp>
      <p:graphicFrame>
        <p:nvGraphicFramePr>
          <p:cNvPr id="6" name="Table 22">
            <a:extLst>
              <a:ext uri="{FF2B5EF4-FFF2-40B4-BE49-F238E27FC236}">
                <a16:creationId xmlns:a16="http://schemas.microsoft.com/office/drawing/2014/main" id="{86BAA519-8B3E-174C-8375-7701FDE072DA}"/>
              </a:ext>
            </a:extLst>
          </p:cNvPr>
          <p:cNvGraphicFramePr>
            <a:graphicFrameLocks noGrp="1"/>
          </p:cNvGraphicFramePr>
          <p:nvPr>
            <p:ph idx="1"/>
            <p:extLst>
              <p:ext uri="{D42A27DB-BD31-4B8C-83A1-F6EECF244321}">
                <p14:modId xmlns:p14="http://schemas.microsoft.com/office/powerpoint/2010/main" val="568466250"/>
              </p:ext>
            </p:extLst>
          </p:nvPr>
        </p:nvGraphicFramePr>
        <p:xfrm>
          <a:off x="0" y="819303"/>
          <a:ext cx="12192000" cy="5691883"/>
        </p:xfrm>
        <a:graphic>
          <a:graphicData uri="http://schemas.openxmlformats.org/drawingml/2006/table">
            <a:tbl>
              <a:tblPr firstRow="1" bandRow="1">
                <a:tableStyleId>{69CF1AB2-1976-4502-BF36-3FF5EA218861}</a:tableStyleId>
              </a:tblPr>
              <a:tblGrid>
                <a:gridCol w="12192000">
                  <a:extLst>
                    <a:ext uri="{9D8B030D-6E8A-4147-A177-3AD203B41FA5}">
                      <a16:colId xmlns:a16="http://schemas.microsoft.com/office/drawing/2014/main" val="2790143858"/>
                    </a:ext>
                  </a:extLst>
                </a:gridCol>
              </a:tblGrid>
              <a:tr h="752278">
                <a:tc>
                  <a:txBody>
                    <a:bodyPr/>
                    <a:lstStyle/>
                    <a:p>
                      <a:pPr algn="ctr"/>
                      <a:r>
                        <a:rPr lang="en-US" dirty="0">
                          <a:solidFill>
                            <a:schemeClr val="tx1">
                              <a:lumMod val="50000"/>
                              <a:lumOff val="50000"/>
                            </a:schemeClr>
                          </a:solidFill>
                        </a:rPr>
                        <a:t>| April 17</a:t>
                      </a:r>
                      <a:r>
                        <a:rPr lang="en-US" baseline="30000" dirty="0">
                          <a:solidFill>
                            <a:schemeClr val="tx1">
                              <a:lumMod val="50000"/>
                              <a:lumOff val="50000"/>
                            </a:schemeClr>
                          </a:solidFill>
                        </a:rPr>
                        <a:t>th</a:t>
                      </a:r>
                      <a:r>
                        <a:rPr lang="en-US" dirty="0">
                          <a:solidFill>
                            <a:schemeClr val="tx1">
                              <a:lumMod val="50000"/>
                              <a:lumOff val="50000"/>
                            </a:schemeClr>
                          </a:solidFill>
                        </a:rPr>
                        <a:t> -19</a:t>
                      </a:r>
                      <a:r>
                        <a:rPr lang="en-US" baseline="30000" dirty="0">
                          <a:solidFill>
                            <a:schemeClr val="tx1">
                              <a:lumMod val="50000"/>
                              <a:lumOff val="50000"/>
                            </a:schemeClr>
                          </a:solidFill>
                        </a:rPr>
                        <a:t>TH</a:t>
                      </a:r>
                      <a:r>
                        <a:rPr lang="en-US" dirty="0">
                          <a:solidFill>
                            <a:schemeClr val="tx1">
                              <a:lumMod val="50000"/>
                              <a:lumOff val="50000"/>
                            </a:schemeClr>
                          </a:solidFill>
                        </a:rPr>
                        <a:t> 2023 | 8:30 AM -8:00 PM | Atlantis, Paradise Island, Nassau, Bahamas </a:t>
                      </a:r>
                    </a:p>
                    <a:p>
                      <a:pPr algn="ctr"/>
                      <a:r>
                        <a:rPr lang="en-US" sz="1600" dirty="0">
                          <a:solidFill>
                            <a:srgbClr val="002060"/>
                          </a:solidFill>
                        </a:rPr>
                        <a:t> *350-400 In-Person Attendees. 5000 +Virtual Attendees  </a:t>
                      </a:r>
                    </a:p>
                  </a:txBody>
                  <a:tcPr/>
                </a:tc>
                <a:extLst>
                  <a:ext uri="{0D108BD9-81ED-4DB2-BD59-A6C34878D82A}">
                    <a16:rowId xmlns:a16="http://schemas.microsoft.com/office/drawing/2014/main" val="91864592"/>
                  </a:ext>
                </a:extLst>
              </a:tr>
              <a:tr h="14162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u="none" strike="noStrike" dirty="0">
                          <a:solidFill>
                            <a:srgbClr val="7030A0"/>
                          </a:solidFill>
                          <a:effectLst/>
                          <a:latin typeface="Arial" panose="020B0604020202020204" pitchFamily="34" charset="0"/>
                        </a:rPr>
                        <a:t>Day 1: </a:t>
                      </a:r>
                      <a:r>
                        <a:rPr lang="en-US" sz="1800" b="0" i="1" u="none" strike="noStrike" dirty="0">
                          <a:solidFill>
                            <a:srgbClr val="D73700"/>
                          </a:solidFill>
                          <a:effectLst/>
                          <a:latin typeface="Arial" panose="020B0604020202020204" pitchFamily="34" charset="0"/>
                        </a:rPr>
                        <a:t>Healthy Longevity &amp; Regenerative Medicine</a:t>
                      </a:r>
                      <a:r>
                        <a:rPr lang="en-US" sz="1800" b="0" i="0" u="none" strike="noStrike" dirty="0">
                          <a:solidFill>
                            <a:srgbClr val="D73700"/>
                          </a:solidFill>
                          <a:effectLst/>
                          <a:latin typeface="Arial" panose="020B0604020202020204" pitchFamily="34" charset="0"/>
                        </a:rPr>
                        <a:t> </a:t>
                      </a:r>
                      <a:r>
                        <a:rPr lang="en-US" sz="1800" b="0" i="0" u="none" strike="noStrike" dirty="0">
                          <a:solidFill>
                            <a:srgbClr val="002060"/>
                          </a:solidFill>
                          <a:effectLst/>
                          <a:latin typeface="Arial" panose="020B0604020202020204" pitchFamily="34" charset="0"/>
                        </a:rPr>
                        <a:t>(Topics include: The Science of Healthy Longevity, Regenerative Medicine and Longevity Biomarkers, Emerging Technologies in Regenerative Medicine and Longevity, Investor Perspectives.) </a:t>
                      </a:r>
                      <a:endParaRPr lang="en-US" b="0" dirty="0">
                        <a:solidFill>
                          <a:srgbClr val="002060"/>
                        </a:solidFil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extLst>
                  <a:ext uri="{0D108BD9-81ED-4DB2-BD59-A6C34878D82A}">
                    <a16:rowId xmlns:a16="http://schemas.microsoft.com/office/drawing/2014/main" val="1433340419"/>
                  </a:ext>
                </a:extLst>
              </a:tr>
              <a:tr h="149578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u="none" strike="noStrike" dirty="0">
                          <a:solidFill>
                            <a:srgbClr val="7030A0"/>
                          </a:solidFill>
                          <a:effectLst/>
                          <a:latin typeface="Arial" panose="020B0604020202020204" pitchFamily="34" charset="0"/>
                          <a:cs typeface="Arial" panose="020B0604020202020204" pitchFamily="34" charset="0"/>
                        </a:rPr>
                        <a:t>Day 2: </a:t>
                      </a:r>
                      <a:r>
                        <a:rPr lang="en-US" sz="1800" b="0" i="1" u="none" strike="noStrike" dirty="0">
                          <a:solidFill>
                            <a:srgbClr val="D73700"/>
                          </a:solidFill>
                          <a:effectLst/>
                          <a:latin typeface="Arial" panose="020B0604020202020204" pitchFamily="34" charset="0"/>
                          <a:cs typeface="Arial" panose="020B0604020202020204" pitchFamily="34" charset="0"/>
                        </a:rPr>
                        <a:t>Emerging Technologies for </a:t>
                      </a:r>
                      <a:r>
                        <a:rPr lang="en-US" sz="1800" b="0" i="1" u="none" strike="noStrike" dirty="0" err="1">
                          <a:solidFill>
                            <a:srgbClr val="D73700"/>
                          </a:solidFill>
                          <a:effectLst/>
                          <a:latin typeface="Arial" panose="020B0604020202020204" pitchFamily="34" charset="0"/>
                          <a:cs typeface="Arial" panose="020B0604020202020204" pitchFamily="34" charset="0"/>
                        </a:rPr>
                        <a:t>Healthspan</a:t>
                      </a:r>
                      <a:r>
                        <a:rPr lang="en-US" sz="1800" b="0" i="1" u="none" strike="noStrike" dirty="0">
                          <a:solidFill>
                            <a:srgbClr val="D73700"/>
                          </a:solidFill>
                          <a:effectLst/>
                          <a:latin typeface="Arial" panose="020B0604020202020204" pitchFamily="34" charset="0"/>
                          <a:cs typeface="Arial" panose="020B0604020202020204" pitchFamily="34" charset="0"/>
                        </a:rPr>
                        <a:t> and Regenerating Mental Health</a:t>
                      </a:r>
                      <a:r>
                        <a:rPr lang="en-US" sz="1800" b="0" i="0" u="none" strike="noStrike" dirty="0">
                          <a:solidFill>
                            <a:srgbClr val="D73700"/>
                          </a:solidFill>
                          <a:effectLst/>
                          <a:latin typeface="Arial" panose="020B0604020202020204" pitchFamily="34" charset="0"/>
                          <a:cs typeface="Arial" panose="020B0604020202020204" pitchFamily="34" charset="0"/>
                        </a:rPr>
                        <a:t> </a:t>
                      </a:r>
                      <a:r>
                        <a:rPr lang="en-US" sz="1800" b="0" i="0" u="none" strike="noStrike" dirty="0">
                          <a:solidFill>
                            <a:srgbClr val="002060"/>
                          </a:solidFill>
                          <a:effectLst/>
                          <a:latin typeface="Arial" panose="020B0604020202020204" pitchFamily="34" charset="0"/>
                          <a:cs typeface="Arial" panose="020B0604020202020204" pitchFamily="34" charset="0"/>
                        </a:rPr>
                        <a:t>(Topics include: Psychedelics, Cannabis and CBD, mitigating trauma and stress, integrative treatment approaches for regenerative medicine and longevity technologies for improving mind-body resilience.)</a:t>
                      </a:r>
                      <a:endParaRPr lang="en-US" sz="1800" b="0" dirty="0">
                        <a:solidFill>
                          <a:srgbClr val="002060"/>
                        </a:solidFill>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chemeClr val="accent2">
                            <a:lumMod val="75000"/>
                          </a:schemeClr>
                        </a:solidFill>
                      </a:endParaRPr>
                    </a:p>
                  </a:txBody>
                  <a:tcPr/>
                </a:tc>
                <a:extLst>
                  <a:ext uri="{0D108BD9-81ED-4DB2-BD59-A6C34878D82A}">
                    <a16:rowId xmlns:a16="http://schemas.microsoft.com/office/drawing/2014/main" val="404619930"/>
                  </a:ext>
                </a:extLst>
              </a:tr>
              <a:tr h="134365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u="none" strike="noStrike" dirty="0">
                          <a:solidFill>
                            <a:srgbClr val="7030A0"/>
                          </a:solidFill>
                          <a:effectLst/>
                          <a:latin typeface="Arial" panose="020B0604020202020204" pitchFamily="34" charset="0"/>
                          <a:cs typeface="Arial" panose="020B0604020202020204" pitchFamily="34" charset="0"/>
                        </a:rPr>
                        <a:t>Day 3: </a:t>
                      </a:r>
                      <a:r>
                        <a:rPr lang="en-US" sz="1800" b="0" i="1" u="none" strike="noStrike" dirty="0" err="1">
                          <a:solidFill>
                            <a:srgbClr val="D73700"/>
                          </a:solidFill>
                          <a:effectLst/>
                          <a:latin typeface="Arial" panose="020B0604020202020204" pitchFamily="34" charset="0"/>
                          <a:cs typeface="Arial" panose="020B0604020202020204" pitchFamily="34" charset="0"/>
                        </a:rPr>
                        <a:t>Healthspan</a:t>
                      </a:r>
                      <a:r>
                        <a:rPr lang="en-US" sz="1800" b="0" i="1" u="none" strike="noStrike" dirty="0">
                          <a:solidFill>
                            <a:srgbClr val="D73700"/>
                          </a:solidFill>
                          <a:effectLst/>
                          <a:latin typeface="Arial" panose="020B0604020202020204" pitchFamily="34" charset="0"/>
                          <a:cs typeface="Arial" panose="020B0604020202020204" pitchFamily="34" charset="0"/>
                        </a:rPr>
                        <a:t> Action Corridors </a:t>
                      </a:r>
                      <a:r>
                        <a:rPr lang="en-US" sz="1800" b="0" i="0" u="none" strike="noStrike" dirty="0">
                          <a:solidFill>
                            <a:srgbClr val="002060"/>
                          </a:solidFill>
                          <a:effectLst/>
                          <a:latin typeface="Arial" panose="020B0604020202020204" pitchFamily="34" charset="0"/>
                          <a:cs typeface="Arial" panose="020B0604020202020204" pitchFamily="34" charset="0"/>
                        </a:rPr>
                        <a:t>(Topics include: Regulatory implications for curating protected ecosystems for global patient access to safe future health technologies, Cultivating a global Future Health workforce, and Inspiring the next generation of future health innovators.(2 CME points)</a:t>
                      </a:r>
                      <a:endParaRPr lang="en-US" sz="1800" dirty="0">
                        <a:solidFill>
                          <a:srgbClr val="002060"/>
                        </a:solidFill>
                        <a:latin typeface="Arial" panose="020B0604020202020204" pitchFamily="34" charset="0"/>
                        <a:cs typeface="Arial" panose="020B0604020202020204" pitchFamily="34" charset="0"/>
                      </a:endParaRPr>
                    </a:p>
                    <a:p>
                      <a:pPr algn="l"/>
                      <a:endParaRPr lang="en-US" sz="1400" b="0" dirty="0">
                        <a:solidFill>
                          <a:schemeClr val="accent1"/>
                        </a:solidFill>
                      </a:endParaRPr>
                    </a:p>
                  </a:txBody>
                  <a:tcPr/>
                </a:tc>
                <a:extLst>
                  <a:ext uri="{0D108BD9-81ED-4DB2-BD59-A6C34878D82A}">
                    <a16:rowId xmlns:a16="http://schemas.microsoft.com/office/drawing/2014/main" val="570710083"/>
                  </a:ext>
                </a:extLst>
              </a:tr>
              <a:tr h="683888">
                <a:tc>
                  <a:txBody>
                    <a:bodyPr/>
                    <a:lstStyle/>
                    <a:p>
                      <a:pPr algn="ctr"/>
                      <a:endParaRPr lang="en-US" sz="1400" b="1" dirty="0">
                        <a:solidFill>
                          <a:srgbClr val="7030A0"/>
                        </a:solidFill>
                      </a:endParaRPr>
                    </a:p>
                  </a:txBody>
                  <a:tcPr/>
                </a:tc>
                <a:extLst>
                  <a:ext uri="{0D108BD9-81ED-4DB2-BD59-A6C34878D82A}">
                    <a16:rowId xmlns:a16="http://schemas.microsoft.com/office/drawing/2014/main" val="497272287"/>
                  </a:ext>
                </a:extLst>
              </a:tr>
            </a:tbl>
          </a:graphicData>
        </a:graphic>
      </p:graphicFrame>
      <p:sp>
        <p:nvSpPr>
          <p:cNvPr id="16" name="Slide Number Placeholder 15">
            <a:extLst>
              <a:ext uri="{FF2B5EF4-FFF2-40B4-BE49-F238E27FC236}">
                <a16:creationId xmlns:a16="http://schemas.microsoft.com/office/drawing/2014/main" id="{1E0644CC-002D-7545-8BF4-8D4399B57E1C}"/>
              </a:ext>
            </a:extLst>
          </p:cNvPr>
          <p:cNvSpPr>
            <a:spLocks noGrp="1"/>
          </p:cNvSpPr>
          <p:nvPr>
            <p:ph type="sldNum" sz="quarter" idx="12"/>
          </p:nvPr>
        </p:nvSpPr>
        <p:spPr/>
        <p:txBody>
          <a:bodyPr/>
          <a:lstStyle/>
          <a:p>
            <a:fld id="{8AF4952C-FAAE-9541-A652-7D1332F9B4CE}" type="slidenum">
              <a:rPr lang="en-US" smtClean="0"/>
              <a:t>15</a:t>
            </a:fld>
            <a:endParaRPr lang="en-US"/>
          </a:p>
        </p:txBody>
      </p:sp>
    </p:spTree>
    <p:extLst>
      <p:ext uri="{BB962C8B-B14F-4D97-AF65-F5344CB8AC3E}">
        <p14:creationId xmlns:p14="http://schemas.microsoft.com/office/powerpoint/2010/main" val="5574438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alpha val="6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2E3F04D-C7FA-5445-94BB-D49C61FEF00F}"/>
              </a:ext>
            </a:extLst>
          </p:cNvPr>
          <p:cNvPicPr>
            <a:picLocks noChangeAspect="1"/>
          </p:cNvPicPr>
          <p:nvPr/>
        </p:nvPicPr>
        <p:blipFill>
          <a:blip r:embed="rId2">
            <a:alphaModFix amt="35000"/>
          </a:blip>
          <a:stretch>
            <a:fillRect/>
          </a:stretch>
        </p:blipFill>
        <p:spPr>
          <a:xfrm>
            <a:off x="3773347" y="173620"/>
            <a:ext cx="8418652" cy="6684380"/>
          </a:xfrm>
          <a:prstGeom prst="rect">
            <a:avLst/>
          </a:prstGeom>
        </p:spPr>
      </p:pic>
      <p:sp>
        <p:nvSpPr>
          <p:cNvPr id="6" name="Title 5">
            <a:extLst>
              <a:ext uri="{FF2B5EF4-FFF2-40B4-BE49-F238E27FC236}">
                <a16:creationId xmlns:a16="http://schemas.microsoft.com/office/drawing/2014/main" id="{8FCA055A-4BCA-1E24-72C9-8EAD3AC59B12}"/>
              </a:ext>
            </a:extLst>
          </p:cNvPr>
          <p:cNvSpPr>
            <a:spLocks noGrp="1"/>
          </p:cNvSpPr>
          <p:nvPr>
            <p:ph type="title"/>
          </p:nvPr>
        </p:nvSpPr>
        <p:spPr>
          <a:xfrm>
            <a:off x="115747" y="365125"/>
            <a:ext cx="11238053" cy="1405802"/>
          </a:xfrm>
        </p:spPr>
        <p:txBody>
          <a:bodyPr>
            <a:normAutofit fontScale="90000"/>
          </a:bodyPr>
          <a:lstStyle/>
          <a:p>
            <a:pPr algn="ctr"/>
            <a:r>
              <a:rPr lang="en-US" sz="3200" b="1" dirty="0">
                <a:solidFill>
                  <a:srgbClr val="D73700"/>
                </a:solidFill>
                <a:latin typeface="+mn-lt"/>
              </a:rPr>
              <a:t>BRIDGING-THE-FUTURE</a:t>
            </a:r>
            <a:r>
              <a:rPr lang="en-US" sz="3200" b="1" dirty="0">
                <a:solidFill>
                  <a:srgbClr val="7030A0"/>
                </a:solidFill>
                <a:latin typeface="+mn-lt"/>
              </a:rPr>
              <a:t> Science Technology, Architecture and Design, Engineering and Math (STEAM) STUDENTS PROGRAM &amp; </a:t>
            </a:r>
            <a:br>
              <a:rPr lang="en-US" sz="3200" b="1" dirty="0">
                <a:solidFill>
                  <a:srgbClr val="7030A0"/>
                </a:solidFill>
                <a:latin typeface="+mn-lt"/>
              </a:rPr>
            </a:br>
            <a:r>
              <a:rPr lang="en-US" sz="3200" b="1" dirty="0">
                <a:solidFill>
                  <a:srgbClr val="7030A0"/>
                </a:solidFill>
                <a:latin typeface="+mn-lt"/>
              </a:rPr>
              <a:t>                   </a:t>
            </a:r>
            <a:r>
              <a:rPr lang="en-US" sz="3200" b="1" dirty="0" err="1">
                <a:solidFill>
                  <a:srgbClr val="D73700"/>
                </a:solidFill>
                <a:latin typeface="+mn-lt"/>
              </a:rPr>
              <a:t>HEALinc</a:t>
            </a:r>
            <a:r>
              <a:rPr lang="en-US" sz="3200" b="1" dirty="0">
                <a:solidFill>
                  <a:srgbClr val="D73700"/>
                </a:solidFill>
                <a:latin typeface="+mn-lt"/>
              </a:rPr>
              <a:t> STEM SCHOLARSHIP</a:t>
            </a:r>
            <a:br>
              <a:rPr lang="en-US" dirty="0"/>
            </a:br>
            <a:endParaRPr lang="en-US" dirty="0"/>
          </a:p>
        </p:txBody>
      </p:sp>
      <p:sp>
        <p:nvSpPr>
          <p:cNvPr id="7" name="Content Placeholder 6">
            <a:extLst>
              <a:ext uri="{FF2B5EF4-FFF2-40B4-BE49-F238E27FC236}">
                <a16:creationId xmlns:a16="http://schemas.microsoft.com/office/drawing/2014/main" id="{CD5F334C-BC76-610D-410B-F513034100DD}"/>
              </a:ext>
            </a:extLst>
          </p:cNvPr>
          <p:cNvSpPr>
            <a:spLocks noGrp="1"/>
          </p:cNvSpPr>
          <p:nvPr>
            <p:ph idx="1"/>
          </p:nvPr>
        </p:nvSpPr>
        <p:spPr>
          <a:xfrm>
            <a:off x="381965" y="1465834"/>
            <a:ext cx="10971835" cy="5027041"/>
          </a:xfrm>
        </p:spPr>
        <p:txBody>
          <a:bodyPr>
            <a:normAutofit/>
          </a:bodyPr>
          <a:lstStyle/>
          <a:p>
            <a:pPr>
              <a:buFont typeface="Wingdings" pitchFamily="2" charset="2"/>
              <a:buChar char="v"/>
            </a:pPr>
            <a:r>
              <a:rPr lang="en-US" sz="1600" dirty="0">
                <a:solidFill>
                  <a:srgbClr val="002060"/>
                </a:solidFill>
              </a:rPr>
              <a:t>Our </a:t>
            </a:r>
            <a:r>
              <a:rPr lang="en-US" sz="1600" dirty="0" err="1">
                <a:solidFill>
                  <a:srgbClr val="002060"/>
                </a:solidFill>
              </a:rPr>
              <a:t>HEALinc</a:t>
            </a:r>
            <a:r>
              <a:rPr lang="en-US" sz="1600" dirty="0">
                <a:solidFill>
                  <a:srgbClr val="002060"/>
                </a:solidFill>
              </a:rPr>
              <a:t> Bridging-The-Future (</a:t>
            </a:r>
            <a:r>
              <a:rPr lang="en-US" sz="1600" dirty="0" err="1">
                <a:solidFill>
                  <a:srgbClr val="002060"/>
                </a:solidFill>
              </a:rPr>
              <a:t>HEALinc</a:t>
            </a:r>
            <a:r>
              <a:rPr lang="en-US" sz="1600" dirty="0">
                <a:solidFill>
                  <a:srgbClr val="002060"/>
                </a:solidFill>
              </a:rPr>
              <a:t>-BTF) program focusses on </a:t>
            </a:r>
            <a:r>
              <a:rPr lang="en-US" sz="1600" b="1" dirty="0">
                <a:solidFill>
                  <a:srgbClr val="D73700"/>
                </a:solidFill>
              </a:rPr>
              <a:t>Networking, Exposure, Training and Opportunity </a:t>
            </a:r>
            <a:r>
              <a:rPr lang="en-US" sz="1600" dirty="0">
                <a:solidFill>
                  <a:srgbClr val="002060"/>
                </a:solidFill>
              </a:rPr>
              <a:t>for top 100 STEM students in The Bahamas (age 10-17) and includes the ’A’ component of the emerging global STEAM movement. The 2023 </a:t>
            </a:r>
            <a:r>
              <a:rPr lang="en-US" sz="1600" dirty="0" err="1">
                <a:solidFill>
                  <a:srgbClr val="002060"/>
                </a:solidFill>
              </a:rPr>
              <a:t>HEALinc</a:t>
            </a:r>
            <a:r>
              <a:rPr lang="en-US" sz="1600" dirty="0">
                <a:solidFill>
                  <a:srgbClr val="002060"/>
                </a:solidFill>
              </a:rPr>
              <a:t> Summit also engages Medical, Nursing and College Students as part of the </a:t>
            </a:r>
            <a:r>
              <a:rPr lang="en-US" sz="1600" dirty="0" err="1">
                <a:solidFill>
                  <a:srgbClr val="002060"/>
                </a:solidFill>
              </a:rPr>
              <a:t>Healthspan</a:t>
            </a:r>
            <a:r>
              <a:rPr lang="en-US" sz="1600" dirty="0">
                <a:solidFill>
                  <a:srgbClr val="002060"/>
                </a:solidFill>
              </a:rPr>
              <a:t> Action Corridor Summit theme.</a:t>
            </a:r>
          </a:p>
          <a:p>
            <a:pPr>
              <a:buFont typeface="Wingdings" pitchFamily="2" charset="2"/>
              <a:buChar char="v"/>
            </a:pPr>
            <a:r>
              <a:rPr lang="en-US" sz="1600" dirty="0" err="1">
                <a:solidFill>
                  <a:srgbClr val="002060"/>
                </a:solidFill>
              </a:rPr>
              <a:t>HEALinc</a:t>
            </a:r>
            <a:r>
              <a:rPr lang="en-US" sz="1600" dirty="0">
                <a:solidFill>
                  <a:srgbClr val="002060"/>
                </a:solidFill>
              </a:rPr>
              <a:t>-BTF runs parallel to the Summit and, since 2018 has been a unique selling point of our </a:t>
            </a:r>
            <a:r>
              <a:rPr lang="en-US" sz="1600" dirty="0" err="1">
                <a:solidFill>
                  <a:srgbClr val="002060"/>
                </a:solidFill>
              </a:rPr>
              <a:t>HEALinc</a:t>
            </a:r>
            <a:r>
              <a:rPr lang="en-US" sz="1600" dirty="0">
                <a:solidFill>
                  <a:srgbClr val="002060"/>
                </a:solidFill>
              </a:rPr>
              <a:t> Summits.</a:t>
            </a:r>
          </a:p>
          <a:p>
            <a:pPr>
              <a:buFont typeface="Wingdings" pitchFamily="2" charset="2"/>
              <a:buChar char="v"/>
            </a:pPr>
            <a:r>
              <a:rPr lang="en-US" sz="1600" dirty="0">
                <a:solidFill>
                  <a:srgbClr val="002060"/>
                </a:solidFill>
              </a:rPr>
              <a:t>From 2023 onwards the program will have a strong virtual component that connects local students to international opportunities during the Summit and in the US and at a tech hub in Africa beyond the 2023 Summit. </a:t>
            </a:r>
          </a:p>
          <a:p>
            <a:pPr>
              <a:buFont typeface="Wingdings" pitchFamily="2" charset="2"/>
              <a:buChar char="v"/>
            </a:pPr>
            <a:r>
              <a:rPr lang="en-US" sz="1600" dirty="0">
                <a:solidFill>
                  <a:srgbClr val="002060"/>
                </a:solidFill>
              </a:rPr>
              <a:t>STEM students (based locally) will be immersed in the main Summit in person with the adults for select sessions (e.g. Public Lecture on Day 1) and virtually.</a:t>
            </a:r>
          </a:p>
          <a:p>
            <a:pPr>
              <a:buFont typeface="Wingdings" pitchFamily="2" charset="2"/>
              <a:buChar char="v"/>
            </a:pPr>
            <a:r>
              <a:rPr lang="en-US" sz="1600" dirty="0">
                <a:solidFill>
                  <a:srgbClr val="002060"/>
                </a:solidFill>
              </a:rPr>
              <a:t>Our </a:t>
            </a:r>
            <a:r>
              <a:rPr lang="en-US" sz="1600" dirty="0" err="1">
                <a:solidFill>
                  <a:srgbClr val="002060"/>
                </a:solidFill>
              </a:rPr>
              <a:t>HEALinc</a:t>
            </a:r>
            <a:r>
              <a:rPr lang="en-US" sz="1600" dirty="0">
                <a:solidFill>
                  <a:srgbClr val="002060"/>
                </a:solidFill>
              </a:rPr>
              <a:t>-BTF Director (Mr. </a:t>
            </a:r>
            <a:r>
              <a:rPr lang="en-US" sz="1600" dirty="0" err="1">
                <a:solidFill>
                  <a:srgbClr val="002060"/>
                </a:solidFill>
              </a:rPr>
              <a:t>Crachad</a:t>
            </a:r>
            <a:r>
              <a:rPr lang="en-US" sz="1600" dirty="0">
                <a:solidFill>
                  <a:srgbClr val="002060"/>
                </a:solidFill>
              </a:rPr>
              <a:t> Laing) has developed an exciting series of modules or ‘Quests’ including:</a:t>
            </a:r>
          </a:p>
          <a:p>
            <a:pPr lvl="1">
              <a:buFont typeface="Wingdings" pitchFamily="2" charset="2"/>
              <a:buChar char="ü"/>
            </a:pPr>
            <a:r>
              <a:rPr lang="en-US" sz="1600" dirty="0">
                <a:solidFill>
                  <a:srgbClr val="002060"/>
                </a:solidFill>
              </a:rPr>
              <a:t> Design Thinking Methodology</a:t>
            </a:r>
          </a:p>
          <a:p>
            <a:pPr lvl="1">
              <a:buFont typeface="Wingdings" pitchFamily="2" charset="2"/>
              <a:buChar char="ü"/>
            </a:pPr>
            <a:r>
              <a:rPr lang="en-US" sz="1600" dirty="0">
                <a:solidFill>
                  <a:srgbClr val="002060"/>
                </a:solidFill>
              </a:rPr>
              <a:t>Programmable Devices and Systems (Electronics &amp; Robotics)</a:t>
            </a:r>
          </a:p>
          <a:p>
            <a:pPr lvl="1">
              <a:buFont typeface="Wingdings" pitchFamily="2" charset="2"/>
              <a:buChar char="ü"/>
            </a:pPr>
            <a:r>
              <a:rPr lang="en-US" sz="1600" dirty="0">
                <a:solidFill>
                  <a:srgbClr val="002060"/>
                </a:solidFill>
              </a:rPr>
              <a:t>3D Modelling, Design and Animation</a:t>
            </a:r>
          </a:p>
          <a:p>
            <a:pPr lvl="1">
              <a:buFont typeface="Wingdings" pitchFamily="2" charset="2"/>
              <a:buChar char="ü"/>
            </a:pPr>
            <a:r>
              <a:rPr lang="en-US" sz="1600" dirty="0">
                <a:solidFill>
                  <a:srgbClr val="002060"/>
                </a:solidFill>
              </a:rPr>
              <a:t>Rapid Prototyping (Additive and Subtractive Manufacturing)</a:t>
            </a:r>
          </a:p>
          <a:p>
            <a:pPr lvl="1">
              <a:buFont typeface="Wingdings" pitchFamily="2" charset="2"/>
              <a:buChar char="ü"/>
            </a:pPr>
            <a:r>
              <a:rPr lang="en-US" sz="1600" dirty="0">
                <a:solidFill>
                  <a:srgbClr val="002060"/>
                </a:solidFill>
              </a:rPr>
              <a:t> Lean manufacturing</a:t>
            </a:r>
          </a:p>
          <a:p>
            <a:pPr lvl="1">
              <a:buFont typeface="Wingdings" pitchFamily="2" charset="2"/>
              <a:buChar char="ü"/>
            </a:pPr>
            <a:r>
              <a:rPr lang="en-US" sz="1600" dirty="0">
                <a:solidFill>
                  <a:srgbClr val="002060"/>
                </a:solidFill>
              </a:rPr>
              <a:t>Software development</a:t>
            </a:r>
            <a:endParaRPr lang="en-US" sz="1600" dirty="0"/>
          </a:p>
          <a:p>
            <a:pPr marL="457200" lvl="1" indent="0">
              <a:buNone/>
            </a:pPr>
            <a:endParaRPr lang="en-US" sz="1800" dirty="0"/>
          </a:p>
          <a:p>
            <a:endParaRPr lang="en-US" dirty="0"/>
          </a:p>
        </p:txBody>
      </p:sp>
      <p:sp>
        <p:nvSpPr>
          <p:cNvPr id="4" name="Slide Number Placeholder 3">
            <a:extLst>
              <a:ext uri="{FF2B5EF4-FFF2-40B4-BE49-F238E27FC236}">
                <a16:creationId xmlns:a16="http://schemas.microsoft.com/office/drawing/2014/main" id="{39B8D5D5-4134-3246-B8D5-8D7E19028136}"/>
              </a:ext>
            </a:extLst>
          </p:cNvPr>
          <p:cNvSpPr>
            <a:spLocks noGrp="1"/>
          </p:cNvSpPr>
          <p:nvPr>
            <p:ph type="sldNum" sz="quarter" idx="12"/>
          </p:nvPr>
        </p:nvSpPr>
        <p:spPr/>
        <p:txBody>
          <a:bodyPr/>
          <a:lstStyle/>
          <a:p>
            <a:fld id="{8AF4952C-FAAE-9541-A652-7D1332F9B4CE}" type="slidenum">
              <a:rPr lang="en-US" smtClean="0"/>
              <a:t>16</a:t>
            </a:fld>
            <a:endParaRPr lang="en-US"/>
          </a:p>
        </p:txBody>
      </p:sp>
      <p:sp>
        <p:nvSpPr>
          <p:cNvPr id="5" name="Title 1">
            <a:extLst>
              <a:ext uri="{FF2B5EF4-FFF2-40B4-BE49-F238E27FC236}">
                <a16:creationId xmlns:a16="http://schemas.microsoft.com/office/drawing/2014/main" id="{7E5A3AE4-26A7-8360-5419-B853FC6D0B34}"/>
              </a:ext>
            </a:extLst>
          </p:cNvPr>
          <p:cNvSpPr txBox="1">
            <a:spLocks/>
          </p:cNvSpPr>
          <p:nvPr/>
        </p:nvSpPr>
        <p:spPr>
          <a:xfrm>
            <a:off x="-107430" y="3429000"/>
            <a:ext cx="12192000" cy="23760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2000" b="1" dirty="0">
              <a:solidFill>
                <a:srgbClr val="0070C0"/>
              </a:solidFill>
              <a:latin typeface="+mn-lt"/>
            </a:endParaRPr>
          </a:p>
          <a:p>
            <a:pPr algn="ctr"/>
            <a:endParaRPr lang="en-US" sz="2000" b="1" dirty="0">
              <a:solidFill>
                <a:srgbClr val="0070C0"/>
              </a:solidFill>
              <a:latin typeface="+mn-lt"/>
            </a:endParaRPr>
          </a:p>
          <a:p>
            <a:pPr algn="ctr"/>
            <a:endParaRPr lang="en-US" sz="2000" b="1" dirty="0">
              <a:solidFill>
                <a:srgbClr val="0070C0"/>
              </a:solidFill>
              <a:latin typeface="+mn-lt"/>
            </a:endParaRPr>
          </a:p>
        </p:txBody>
      </p:sp>
      <p:sp>
        <p:nvSpPr>
          <p:cNvPr id="8" name="Rectangle 7">
            <a:extLst>
              <a:ext uri="{FF2B5EF4-FFF2-40B4-BE49-F238E27FC236}">
                <a16:creationId xmlns:a16="http://schemas.microsoft.com/office/drawing/2014/main" id="{4274C536-7DC8-C340-8BE3-C262249DDA73}"/>
              </a:ext>
            </a:extLst>
          </p:cNvPr>
          <p:cNvSpPr/>
          <p:nvPr/>
        </p:nvSpPr>
        <p:spPr>
          <a:xfrm>
            <a:off x="-1" y="6088284"/>
            <a:ext cx="12192000" cy="769716"/>
          </a:xfrm>
          <a:prstGeom prst="rect">
            <a:avLst/>
          </a:prstGeom>
          <a:solidFill>
            <a:schemeClr val="bg1"/>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D73700"/>
                </a:solidFill>
              </a:rPr>
              <a:t>The </a:t>
            </a:r>
            <a:r>
              <a:rPr lang="en-US" b="1" dirty="0" err="1">
                <a:solidFill>
                  <a:srgbClr val="D73700"/>
                </a:solidFill>
              </a:rPr>
              <a:t>HEALinc</a:t>
            </a:r>
            <a:r>
              <a:rPr lang="en-US" b="1" dirty="0">
                <a:solidFill>
                  <a:srgbClr val="D73700"/>
                </a:solidFill>
              </a:rPr>
              <a:t> STEM Scholarship will be launched at the 2023 Summit. The Scholarship recipient will be able to further develop their STEM skills and talents at a STEM summer camp in Silicon Valley in 2023.</a:t>
            </a:r>
          </a:p>
        </p:txBody>
      </p:sp>
    </p:spTree>
    <p:extLst>
      <p:ext uri="{BB962C8B-B14F-4D97-AF65-F5344CB8AC3E}">
        <p14:creationId xmlns:p14="http://schemas.microsoft.com/office/powerpoint/2010/main" val="17776825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9605B-A675-A846-AAE7-215273A87B3A}"/>
              </a:ext>
            </a:extLst>
          </p:cNvPr>
          <p:cNvSpPr>
            <a:spLocks noGrp="1"/>
          </p:cNvSpPr>
          <p:nvPr>
            <p:ph type="ctrTitle"/>
          </p:nvPr>
        </p:nvSpPr>
        <p:spPr>
          <a:xfrm>
            <a:off x="186629" y="1579417"/>
            <a:ext cx="11023678" cy="4397637"/>
          </a:xfrm>
        </p:spPr>
        <p:txBody>
          <a:bodyPr>
            <a:normAutofit/>
          </a:bodyPr>
          <a:lstStyle/>
          <a:p>
            <a:pPr lvl="0" algn="l">
              <a:spcBef>
                <a:spcPts val="0"/>
              </a:spcBef>
            </a:pPr>
            <a:br>
              <a:rPr lang="en-US" b="1" dirty="0">
                <a:solidFill>
                  <a:schemeClr val="accent2"/>
                </a:solidFill>
              </a:rPr>
            </a:br>
            <a:br>
              <a:rPr lang="en-US" b="1" dirty="0">
                <a:solidFill>
                  <a:schemeClr val="accent2"/>
                </a:solidFill>
              </a:rPr>
            </a:br>
            <a:br>
              <a:rPr lang="en-US" b="1" dirty="0">
                <a:solidFill>
                  <a:schemeClr val="accent2"/>
                </a:solidFill>
                <a:latin typeface="+mn-lt"/>
              </a:rPr>
            </a:br>
            <a:br>
              <a:rPr lang="en-US" sz="4000" dirty="0"/>
            </a:br>
            <a:br>
              <a:rPr lang="en-US" sz="1600" dirty="0"/>
            </a:br>
            <a:endParaRPr lang="en-US" sz="1600" dirty="0"/>
          </a:p>
        </p:txBody>
      </p:sp>
      <p:pic>
        <p:nvPicPr>
          <p:cNvPr id="12" name="Picture 11">
            <a:extLst>
              <a:ext uri="{FF2B5EF4-FFF2-40B4-BE49-F238E27FC236}">
                <a16:creationId xmlns:a16="http://schemas.microsoft.com/office/drawing/2014/main" id="{BF29FC15-24A0-1241-8155-6489185F496A}"/>
              </a:ext>
            </a:extLst>
          </p:cNvPr>
          <p:cNvPicPr>
            <a:picLocks noChangeAspect="1"/>
          </p:cNvPicPr>
          <p:nvPr/>
        </p:nvPicPr>
        <p:blipFill>
          <a:blip r:embed="rId2">
            <a:alphaModFix amt="85000"/>
          </a:blip>
          <a:stretch>
            <a:fillRect/>
          </a:stretch>
        </p:blipFill>
        <p:spPr>
          <a:xfrm>
            <a:off x="1" y="0"/>
            <a:ext cx="6348247" cy="6858000"/>
          </a:xfrm>
          <a:prstGeom prst="rect">
            <a:avLst/>
          </a:prstGeom>
        </p:spPr>
      </p:pic>
      <p:sp>
        <p:nvSpPr>
          <p:cNvPr id="3" name="Slide Number Placeholder 2">
            <a:extLst>
              <a:ext uri="{FF2B5EF4-FFF2-40B4-BE49-F238E27FC236}">
                <a16:creationId xmlns:a16="http://schemas.microsoft.com/office/drawing/2014/main" id="{6A184B82-C97E-044C-B60F-C4267AC95295}"/>
              </a:ext>
            </a:extLst>
          </p:cNvPr>
          <p:cNvSpPr>
            <a:spLocks noGrp="1"/>
          </p:cNvSpPr>
          <p:nvPr>
            <p:ph type="sldNum" sz="quarter" idx="12"/>
          </p:nvPr>
        </p:nvSpPr>
        <p:spPr/>
        <p:txBody>
          <a:bodyPr/>
          <a:lstStyle/>
          <a:p>
            <a:fld id="{8AF4952C-FAAE-9541-A652-7D1332F9B4CE}" type="slidenum">
              <a:rPr lang="en-US" smtClean="0"/>
              <a:t>17</a:t>
            </a:fld>
            <a:endParaRPr lang="en-US" dirty="0"/>
          </a:p>
        </p:txBody>
      </p:sp>
      <p:pic>
        <p:nvPicPr>
          <p:cNvPr id="7" name="Picture 6">
            <a:extLst>
              <a:ext uri="{FF2B5EF4-FFF2-40B4-BE49-F238E27FC236}">
                <a16:creationId xmlns:a16="http://schemas.microsoft.com/office/drawing/2014/main" id="{7C0FEFCA-0990-2D58-ACAE-3A9DF89D7DEC}"/>
              </a:ext>
            </a:extLst>
          </p:cNvPr>
          <p:cNvPicPr>
            <a:picLocks noChangeAspect="1"/>
          </p:cNvPicPr>
          <p:nvPr/>
        </p:nvPicPr>
        <p:blipFill>
          <a:blip r:embed="rId3"/>
          <a:stretch>
            <a:fillRect/>
          </a:stretch>
        </p:blipFill>
        <p:spPr>
          <a:xfrm>
            <a:off x="578917" y="3659244"/>
            <a:ext cx="2271712" cy="1671639"/>
          </a:xfrm>
          <a:prstGeom prst="rect">
            <a:avLst/>
          </a:prstGeom>
        </p:spPr>
      </p:pic>
      <p:pic>
        <p:nvPicPr>
          <p:cNvPr id="8" name="Picture 7">
            <a:extLst>
              <a:ext uri="{FF2B5EF4-FFF2-40B4-BE49-F238E27FC236}">
                <a16:creationId xmlns:a16="http://schemas.microsoft.com/office/drawing/2014/main" id="{99DBDA75-60FD-306A-C5FE-81F5E328D512}"/>
              </a:ext>
            </a:extLst>
          </p:cNvPr>
          <p:cNvPicPr>
            <a:picLocks noChangeAspect="1"/>
          </p:cNvPicPr>
          <p:nvPr/>
        </p:nvPicPr>
        <p:blipFill>
          <a:blip r:embed="rId4"/>
          <a:stretch>
            <a:fillRect/>
          </a:stretch>
        </p:blipFill>
        <p:spPr>
          <a:xfrm>
            <a:off x="578917" y="1167113"/>
            <a:ext cx="2271712" cy="1814513"/>
          </a:xfrm>
          <a:prstGeom prst="rect">
            <a:avLst/>
          </a:prstGeom>
        </p:spPr>
      </p:pic>
      <p:sp>
        <p:nvSpPr>
          <p:cNvPr id="5" name="Rectangle 4">
            <a:extLst>
              <a:ext uri="{FF2B5EF4-FFF2-40B4-BE49-F238E27FC236}">
                <a16:creationId xmlns:a16="http://schemas.microsoft.com/office/drawing/2014/main" id="{67919EED-E89B-E606-C055-B0941CAB9CE8}"/>
              </a:ext>
            </a:extLst>
          </p:cNvPr>
          <p:cNvSpPr/>
          <p:nvPr/>
        </p:nvSpPr>
        <p:spPr>
          <a:xfrm>
            <a:off x="3428108" y="136525"/>
            <a:ext cx="8763891" cy="19700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accent2"/>
              </a:solidFill>
            </a:endParaRPr>
          </a:p>
        </p:txBody>
      </p:sp>
      <p:sp>
        <p:nvSpPr>
          <p:cNvPr id="9" name="TextBox 8">
            <a:extLst>
              <a:ext uri="{FF2B5EF4-FFF2-40B4-BE49-F238E27FC236}">
                <a16:creationId xmlns:a16="http://schemas.microsoft.com/office/drawing/2014/main" id="{CCD1357F-A9B3-08B4-41BC-32ACBFEF9BC4}"/>
              </a:ext>
            </a:extLst>
          </p:cNvPr>
          <p:cNvSpPr txBox="1"/>
          <p:nvPr/>
        </p:nvSpPr>
        <p:spPr>
          <a:xfrm>
            <a:off x="4035972" y="3108331"/>
            <a:ext cx="6948404" cy="1538883"/>
          </a:xfrm>
          <a:prstGeom prst="rect">
            <a:avLst/>
          </a:prstGeom>
          <a:noFill/>
        </p:spPr>
        <p:txBody>
          <a:bodyPr wrap="square">
            <a:spAutoFit/>
          </a:bodyPr>
          <a:lstStyle/>
          <a:p>
            <a:pPr algn="ctr"/>
            <a:r>
              <a:rPr lang="en-US" sz="5400" dirty="0">
                <a:solidFill>
                  <a:srgbClr val="D73700"/>
                </a:solidFill>
              </a:rPr>
              <a:t>HOW?</a:t>
            </a:r>
          </a:p>
          <a:p>
            <a:pPr algn="ctr"/>
            <a:endParaRPr lang="en-US" sz="2000" dirty="0">
              <a:solidFill>
                <a:srgbClr val="D73700"/>
              </a:solidFill>
            </a:endParaRPr>
          </a:p>
          <a:p>
            <a:pPr algn="ctr"/>
            <a:r>
              <a:rPr lang="en-US" sz="2000" dirty="0">
                <a:solidFill>
                  <a:srgbClr val="D73700"/>
                </a:solidFill>
              </a:rPr>
              <a:t>How to get involved?</a:t>
            </a:r>
          </a:p>
        </p:txBody>
      </p:sp>
    </p:spTree>
    <p:extLst>
      <p:ext uri="{BB962C8B-B14F-4D97-AF65-F5344CB8AC3E}">
        <p14:creationId xmlns:p14="http://schemas.microsoft.com/office/powerpoint/2010/main" val="21161555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alpha val="60000"/>
          </a:schemeClr>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CA2C5FD-A12D-AB4C-8851-036D841D794D}"/>
              </a:ext>
            </a:extLst>
          </p:cNvPr>
          <p:cNvSpPr txBox="1">
            <a:spLocks/>
          </p:cNvSpPr>
          <p:nvPr/>
        </p:nvSpPr>
        <p:spPr>
          <a:xfrm>
            <a:off x="380009" y="335278"/>
            <a:ext cx="11811991" cy="1137261"/>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300" b="1" dirty="0">
                <a:solidFill>
                  <a:srgbClr val="7030A0"/>
                </a:solidFill>
                <a:latin typeface="+mn-lt"/>
              </a:rPr>
              <a:t>2023 HEALinc360 SUMMIT</a:t>
            </a:r>
          </a:p>
          <a:p>
            <a:pPr algn="ctr"/>
            <a:r>
              <a:rPr lang="en-US" sz="3300" b="1" dirty="0">
                <a:solidFill>
                  <a:srgbClr val="002060"/>
                </a:solidFill>
                <a:latin typeface="+mn-lt"/>
              </a:rPr>
              <a:t>REGISTRATION PACKAGES</a:t>
            </a:r>
          </a:p>
        </p:txBody>
      </p:sp>
      <p:sp>
        <p:nvSpPr>
          <p:cNvPr id="7" name="Rectangle 6">
            <a:extLst>
              <a:ext uri="{FF2B5EF4-FFF2-40B4-BE49-F238E27FC236}">
                <a16:creationId xmlns:a16="http://schemas.microsoft.com/office/drawing/2014/main" id="{825F9822-640D-E242-B357-4C78FCE784E0}"/>
              </a:ext>
            </a:extLst>
          </p:cNvPr>
          <p:cNvSpPr/>
          <p:nvPr/>
        </p:nvSpPr>
        <p:spPr>
          <a:xfrm>
            <a:off x="3478924" y="3958682"/>
            <a:ext cx="8303173" cy="9601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1">
                  <a:lumMod val="65000"/>
                  <a:lumOff val="35000"/>
                </a:schemeClr>
              </a:solidFill>
            </a:endParaRPr>
          </a:p>
          <a:p>
            <a:endParaRPr lang="en-US" dirty="0">
              <a:solidFill>
                <a:schemeClr val="tx1">
                  <a:lumMod val="65000"/>
                  <a:lumOff val="35000"/>
                </a:schemeClr>
              </a:solidFill>
            </a:endParaRPr>
          </a:p>
        </p:txBody>
      </p:sp>
      <p:sp>
        <p:nvSpPr>
          <p:cNvPr id="8" name="Rectangle 7">
            <a:extLst>
              <a:ext uri="{FF2B5EF4-FFF2-40B4-BE49-F238E27FC236}">
                <a16:creationId xmlns:a16="http://schemas.microsoft.com/office/drawing/2014/main" id="{AE2F2D57-0DDA-294C-8DB0-9E2A8298A637}"/>
              </a:ext>
            </a:extLst>
          </p:cNvPr>
          <p:cNvSpPr/>
          <p:nvPr/>
        </p:nvSpPr>
        <p:spPr>
          <a:xfrm>
            <a:off x="3636579" y="5559972"/>
            <a:ext cx="7903780" cy="8618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v"/>
            </a:pPr>
            <a:endParaRPr lang="en-US" dirty="0">
              <a:solidFill>
                <a:schemeClr val="tx1">
                  <a:lumMod val="65000"/>
                  <a:lumOff val="35000"/>
                </a:schemeClr>
              </a:solidFill>
            </a:endParaRPr>
          </a:p>
        </p:txBody>
      </p:sp>
      <p:graphicFrame>
        <p:nvGraphicFramePr>
          <p:cNvPr id="14" name="Table 14">
            <a:extLst>
              <a:ext uri="{FF2B5EF4-FFF2-40B4-BE49-F238E27FC236}">
                <a16:creationId xmlns:a16="http://schemas.microsoft.com/office/drawing/2014/main" id="{F0CC0DE2-318D-89EF-14B8-563662096824}"/>
              </a:ext>
            </a:extLst>
          </p:cNvPr>
          <p:cNvGraphicFramePr>
            <a:graphicFrameLocks noGrp="1"/>
          </p:cNvGraphicFramePr>
          <p:nvPr>
            <p:ph idx="1"/>
            <p:extLst>
              <p:ext uri="{D42A27DB-BD31-4B8C-83A1-F6EECF244321}">
                <p14:modId xmlns:p14="http://schemas.microsoft.com/office/powerpoint/2010/main" val="3271077013"/>
              </p:ext>
            </p:extLst>
          </p:nvPr>
        </p:nvGraphicFramePr>
        <p:xfrm>
          <a:off x="257175" y="1371600"/>
          <a:ext cx="11672889" cy="4672526"/>
        </p:xfrm>
        <a:graphic>
          <a:graphicData uri="http://schemas.openxmlformats.org/drawingml/2006/table">
            <a:tbl>
              <a:tblPr firstRow="1" bandRow="1">
                <a:tableStyleId>{22838BEF-8BB2-4498-84A7-C5851F593DF1}</a:tableStyleId>
              </a:tblPr>
              <a:tblGrid>
                <a:gridCol w="3890963">
                  <a:extLst>
                    <a:ext uri="{9D8B030D-6E8A-4147-A177-3AD203B41FA5}">
                      <a16:colId xmlns:a16="http://schemas.microsoft.com/office/drawing/2014/main" val="3180028153"/>
                    </a:ext>
                  </a:extLst>
                </a:gridCol>
                <a:gridCol w="3890963">
                  <a:extLst>
                    <a:ext uri="{9D8B030D-6E8A-4147-A177-3AD203B41FA5}">
                      <a16:colId xmlns:a16="http://schemas.microsoft.com/office/drawing/2014/main" val="2613870903"/>
                    </a:ext>
                  </a:extLst>
                </a:gridCol>
                <a:gridCol w="3890963">
                  <a:extLst>
                    <a:ext uri="{9D8B030D-6E8A-4147-A177-3AD203B41FA5}">
                      <a16:colId xmlns:a16="http://schemas.microsoft.com/office/drawing/2014/main" val="1790490551"/>
                    </a:ext>
                  </a:extLst>
                </a:gridCol>
              </a:tblGrid>
              <a:tr h="627400">
                <a:tc>
                  <a:txBody>
                    <a:bodyPr/>
                    <a:lstStyle/>
                    <a:p>
                      <a:r>
                        <a:rPr lang="en-US" dirty="0"/>
                        <a:t>In-Person Attendee</a:t>
                      </a:r>
                    </a:p>
                    <a:p>
                      <a:r>
                        <a:rPr lang="en-US" dirty="0"/>
                        <a:t>(International)</a:t>
                      </a:r>
                    </a:p>
                  </a:txBody>
                  <a:tcPr>
                    <a:solidFill>
                      <a:schemeClr val="accent2">
                        <a:lumMod val="20000"/>
                        <a:lumOff val="80000"/>
                      </a:schemeClr>
                    </a:solidFill>
                  </a:tcPr>
                </a:tc>
                <a:tc>
                  <a:txBody>
                    <a:bodyPr/>
                    <a:lstStyle/>
                    <a:p>
                      <a:r>
                        <a:rPr lang="en-US" dirty="0"/>
                        <a:t>In-Person Attendee</a:t>
                      </a:r>
                    </a:p>
                    <a:p>
                      <a:r>
                        <a:rPr lang="en-US" dirty="0"/>
                        <a:t>(Local)</a:t>
                      </a:r>
                    </a:p>
                  </a:txBody>
                  <a:tcPr>
                    <a:solidFill>
                      <a:schemeClr val="accent2">
                        <a:lumMod val="20000"/>
                        <a:lumOff val="80000"/>
                      </a:schemeClr>
                    </a:solidFill>
                  </a:tcPr>
                </a:tc>
                <a:tc>
                  <a:txBody>
                    <a:bodyPr/>
                    <a:lstStyle/>
                    <a:p>
                      <a:r>
                        <a:rPr lang="en-US" dirty="0"/>
                        <a:t>Virtual Attendee</a:t>
                      </a:r>
                    </a:p>
                    <a:p>
                      <a:r>
                        <a:rPr lang="en-US" dirty="0"/>
                        <a:t>(Local and International)</a:t>
                      </a:r>
                    </a:p>
                  </a:txBody>
                  <a:tcPr>
                    <a:solidFill>
                      <a:schemeClr val="accent2">
                        <a:lumMod val="20000"/>
                        <a:lumOff val="80000"/>
                      </a:schemeClr>
                    </a:solidFill>
                  </a:tcPr>
                </a:tc>
                <a:extLst>
                  <a:ext uri="{0D108BD9-81ED-4DB2-BD59-A6C34878D82A}">
                    <a16:rowId xmlns:a16="http://schemas.microsoft.com/office/drawing/2014/main" val="373017774"/>
                  </a:ext>
                </a:extLst>
              </a:tr>
              <a:tr h="500026">
                <a:tc>
                  <a:txBody>
                    <a:bodyPr/>
                    <a:lstStyle/>
                    <a:p>
                      <a:pPr algn="ctr"/>
                      <a:r>
                        <a:rPr lang="en-US" sz="2400" b="1">
                          <a:solidFill>
                            <a:srgbClr val="D73700"/>
                          </a:solidFill>
                        </a:rPr>
                        <a:t>$300</a:t>
                      </a:r>
                      <a:endParaRPr lang="en-US" sz="2400" b="1" dirty="0">
                        <a:solidFill>
                          <a:srgbClr val="D73700"/>
                        </a:solidFill>
                      </a:endParaRPr>
                    </a:p>
                  </a:txBody>
                  <a:tcPr/>
                </a:tc>
                <a:tc>
                  <a:txBody>
                    <a:bodyPr/>
                    <a:lstStyle/>
                    <a:p>
                      <a:pPr algn="ctr"/>
                      <a:r>
                        <a:rPr lang="en-US" sz="2400" b="1" dirty="0">
                          <a:solidFill>
                            <a:srgbClr val="D73700"/>
                          </a:solidFill>
                        </a:rPr>
                        <a:t>$100</a:t>
                      </a:r>
                    </a:p>
                  </a:txBody>
                  <a:tcPr/>
                </a:tc>
                <a:tc>
                  <a:txBody>
                    <a:bodyPr/>
                    <a:lstStyle/>
                    <a:p>
                      <a:pPr algn="ctr"/>
                      <a:r>
                        <a:rPr lang="en-US" sz="2400" b="1" dirty="0">
                          <a:solidFill>
                            <a:srgbClr val="D73700"/>
                          </a:solidFill>
                        </a:rPr>
                        <a:t>$175</a:t>
                      </a:r>
                    </a:p>
                  </a:txBody>
                  <a:tcPr/>
                </a:tc>
                <a:extLst>
                  <a:ext uri="{0D108BD9-81ED-4DB2-BD59-A6C34878D82A}">
                    <a16:rowId xmlns:a16="http://schemas.microsoft.com/office/drawing/2014/main" val="1033813982"/>
                  </a:ext>
                </a:extLst>
              </a:tr>
              <a:tr h="2343700">
                <a:tc>
                  <a:txBody>
                    <a:bodyPr/>
                    <a:lstStyle/>
                    <a:p>
                      <a:r>
                        <a:rPr lang="en-US" dirty="0"/>
                        <a:t>Includes:</a:t>
                      </a:r>
                    </a:p>
                    <a:p>
                      <a:pPr marL="285750" indent="-285750">
                        <a:buFont typeface="Wingdings" pitchFamily="2" charset="2"/>
                        <a:buChar char="v"/>
                      </a:pPr>
                      <a:r>
                        <a:rPr lang="en-US" dirty="0"/>
                        <a:t>Admission to all In-Person events</a:t>
                      </a:r>
                    </a:p>
                    <a:p>
                      <a:pPr marL="285750" indent="-285750">
                        <a:buFont typeface="Wingdings" pitchFamily="2" charset="2"/>
                        <a:buChar char="v"/>
                      </a:pPr>
                      <a:r>
                        <a:rPr lang="en-US" dirty="0"/>
                        <a:t>Complimentary access to all videos of lectures for 9 months</a:t>
                      </a:r>
                    </a:p>
                    <a:p>
                      <a:pPr marL="285750" indent="-285750">
                        <a:buFont typeface="Wingdings" pitchFamily="2" charset="2"/>
                        <a:buChar char="v"/>
                      </a:pPr>
                      <a:r>
                        <a:rPr lang="en-US" dirty="0"/>
                        <a:t>Public Lecture </a:t>
                      </a:r>
                    </a:p>
                    <a:p>
                      <a:pPr marL="285750" indent="-285750">
                        <a:buFont typeface="Wingdings" pitchFamily="2" charset="2"/>
                        <a:buChar char="v"/>
                      </a:pPr>
                      <a:r>
                        <a:rPr lang="en-US" dirty="0"/>
                        <a:t>Grand Round</a:t>
                      </a:r>
                    </a:p>
                    <a:p>
                      <a:pPr marL="285750" indent="-285750">
                        <a:buFont typeface="Wingdings" pitchFamily="2" charset="2"/>
                        <a:buChar char="v"/>
                      </a:pPr>
                      <a:r>
                        <a:rPr lang="en-US" dirty="0"/>
                        <a:t>Conference dinner</a:t>
                      </a:r>
                    </a:p>
                    <a:p>
                      <a:endParaRPr lang="en-US" dirty="0"/>
                    </a:p>
                  </a:txBody>
                  <a:tcPr/>
                </a:tc>
                <a:tc>
                  <a:txBody>
                    <a:bodyPr/>
                    <a:lstStyle/>
                    <a:p>
                      <a:r>
                        <a:rPr lang="en-US" dirty="0"/>
                        <a:t>Includes:</a:t>
                      </a:r>
                    </a:p>
                    <a:p>
                      <a:pPr marL="285750" indent="-285750">
                        <a:buFont typeface="Wingdings" pitchFamily="2" charset="2"/>
                        <a:buChar char="v"/>
                      </a:pPr>
                      <a:r>
                        <a:rPr lang="en-US" dirty="0"/>
                        <a:t>Admission to all In-Person events</a:t>
                      </a:r>
                    </a:p>
                    <a:p>
                      <a:pPr marL="285750" indent="-285750">
                        <a:buFont typeface="Wingdings" pitchFamily="2" charset="2"/>
                        <a:buChar char="v"/>
                      </a:pPr>
                      <a:r>
                        <a:rPr lang="en-US" dirty="0"/>
                        <a:t>Complimentary access to all videos of lectures for 9 months</a:t>
                      </a:r>
                    </a:p>
                    <a:p>
                      <a:pPr marL="285750" indent="-285750">
                        <a:buFont typeface="Wingdings" pitchFamily="2" charset="2"/>
                        <a:buChar char="v"/>
                      </a:pPr>
                      <a:r>
                        <a:rPr lang="en-US" dirty="0"/>
                        <a:t>Public Lecture </a:t>
                      </a:r>
                    </a:p>
                    <a:p>
                      <a:pPr marL="285750" indent="-285750">
                        <a:buFont typeface="Wingdings" pitchFamily="2" charset="2"/>
                        <a:buChar char="v"/>
                      </a:pPr>
                      <a:r>
                        <a:rPr lang="en-US" dirty="0"/>
                        <a:t>Grand Round</a:t>
                      </a:r>
                    </a:p>
                    <a:p>
                      <a:endParaRPr lang="en-US" dirty="0"/>
                    </a:p>
                  </a:txBody>
                  <a:tcPr/>
                </a:tc>
                <a:tc>
                  <a:txBody>
                    <a:bodyPr/>
                    <a:lstStyle/>
                    <a:p>
                      <a:pPr marL="285750" indent="-285750">
                        <a:buFont typeface="Wingdings" pitchFamily="2" charset="2"/>
                        <a:buChar char="v"/>
                      </a:pPr>
                      <a:r>
                        <a:rPr lang="en-US" dirty="0"/>
                        <a:t>Complimentary access to all videos of lectures for 9 months</a:t>
                      </a:r>
                    </a:p>
                    <a:p>
                      <a:pPr marL="285750" indent="-285750">
                        <a:buFont typeface="Wingdings" pitchFamily="2" charset="2"/>
                        <a:buChar char="v"/>
                      </a:pPr>
                      <a:r>
                        <a:rPr lang="en-US" dirty="0"/>
                        <a:t>Public Lecture (RSVP required)</a:t>
                      </a:r>
                    </a:p>
                    <a:p>
                      <a:endParaRPr lang="en-US" dirty="0"/>
                    </a:p>
                  </a:txBody>
                  <a:tcPr/>
                </a:tc>
                <a:extLst>
                  <a:ext uri="{0D108BD9-81ED-4DB2-BD59-A6C34878D82A}">
                    <a16:rowId xmlns:a16="http://schemas.microsoft.com/office/drawing/2014/main" val="1578472747"/>
                  </a:ext>
                </a:extLst>
              </a:tr>
              <a:tr h="1165172">
                <a:tc>
                  <a:txBody>
                    <a:bodyPr/>
                    <a:lstStyle/>
                    <a:p>
                      <a:endParaRPr lang="en-US" dirty="0"/>
                    </a:p>
                  </a:txBody>
                  <a:tcPr/>
                </a:tc>
                <a:tc>
                  <a:txBody>
                    <a:bodyPr/>
                    <a:lstStyle/>
                    <a:p>
                      <a:r>
                        <a:rPr lang="en-US" dirty="0"/>
                        <a:t>* Additional $50 for Conference Dinner. In-Person delegates wishing to attend the conference dinner must complete payment 7 days prior </a:t>
                      </a:r>
                    </a:p>
                  </a:txBody>
                  <a:tcPr/>
                </a:tc>
                <a:tc>
                  <a:txBody>
                    <a:bodyPr/>
                    <a:lstStyle/>
                    <a:p>
                      <a:r>
                        <a:rPr lang="en-US" dirty="0"/>
                        <a:t>* Virtual attendees based locally may upgrade to In-Person delegates at any time up to Day 1 of the 2023 Summit</a:t>
                      </a:r>
                    </a:p>
                  </a:txBody>
                  <a:tcPr/>
                </a:tc>
                <a:extLst>
                  <a:ext uri="{0D108BD9-81ED-4DB2-BD59-A6C34878D82A}">
                    <a16:rowId xmlns:a16="http://schemas.microsoft.com/office/drawing/2014/main" val="4010566123"/>
                  </a:ext>
                </a:extLst>
              </a:tr>
            </a:tbl>
          </a:graphicData>
        </a:graphic>
      </p:graphicFrame>
      <p:sp>
        <p:nvSpPr>
          <p:cNvPr id="29" name="Slide Number Placeholder 28">
            <a:extLst>
              <a:ext uri="{FF2B5EF4-FFF2-40B4-BE49-F238E27FC236}">
                <a16:creationId xmlns:a16="http://schemas.microsoft.com/office/drawing/2014/main" id="{8BAEBB68-CA1C-6E42-BC95-191DE69611B5}"/>
              </a:ext>
            </a:extLst>
          </p:cNvPr>
          <p:cNvSpPr>
            <a:spLocks noGrp="1"/>
          </p:cNvSpPr>
          <p:nvPr>
            <p:ph type="sldNum" sz="quarter" idx="12"/>
          </p:nvPr>
        </p:nvSpPr>
        <p:spPr/>
        <p:txBody>
          <a:bodyPr/>
          <a:lstStyle/>
          <a:p>
            <a:fld id="{8AF4952C-FAAE-9541-A652-7D1332F9B4CE}" type="slidenum">
              <a:rPr lang="en-US" smtClean="0"/>
              <a:t>18</a:t>
            </a:fld>
            <a:endParaRPr lang="en-US" dirty="0"/>
          </a:p>
        </p:txBody>
      </p:sp>
    </p:spTree>
    <p:extLst>
      <p:ext uri="{BB962C8B-B14F-4D97-AF65-F5344CB8AC3E}">
        <p14:creationId xmlns:p14="http://schemas.microsoft.com/office/powerpoint/2010/main" val="30484941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alpha val="60000"/>
          </a:schemeClr>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CA2C5FD-A12D-AB4C-8851-036D841D794D}"/>
              </a:ext>
            </a:extLst>
          </p:cNvPr>
          <p:cNvSpPr txBox="1">
            <a:spLocks/>
          </p:cNvSpPr>
          <p:nvPr/>
        </p:nvSpPr>
        <p:spPr>
          <a:xfrm>
            <a:off x="380009" y="335278"/>
            <a:ext cx="11811991" cy="1137261"/>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300" b="1" dirty="0">
                <a:solidFill>
                  <a:srgbClr val="7030A0"/>
                </a:solidFill>
                <a:latin typeface="+mn-lt"/>
              </a:rPr>
              <a:t>2023 HEALinc360 SUMMIT</a:t>
            </a:r>
          </a:p>
          <a:p>
            <a:pPr algn="ctr"/>
            <a:r>
              <a:rPr lang="en-US" sz="3300" b="1" dirty="0">
                <a:solidFill>
                  <a:srgbClr val="002060"/>
                </a:solidFill>
                <a:latin typeface="+mn-lt"/>
              </a:rPr>
              <a:t>SPONSOR/PARTNER/BENEFACTOR OPPORTUNITIES</a:t>
            </a:r>
          </a:p>
        </p:txBody>
      </p:sp>
      <p:sp>
        <p:nvSpPr>
          <p:cNvPr id="7" name="Rectangle 6">
            <a:extLst>
              <a:ext uri="{FF2B5EF4-FFF2-40B4-BE49-F238E27FC236}">
                <a16:creationId xmlns:a16="http://schemas.microsoft.com/office/drawing/2014/main" id="{825F9822-640D-E242-B357-4C78FCE784E0}"/>
              </a:ext>
            </a:extLst>
          </p:cNvPr>
          <p:cNvSpPr/>
          <p:nvPr/>
        </p:nvSpPr>
        <p:spPr>
          <a:xfrm>
            <a:off x="3478924" y="3958682"/>
            <a:ext cx="8303173" cy="9601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1">
                  <a:lumMod val="65000"/>
                  <a:lumOff val="35000"/>
                </a:schemeClr>
              </a:solidFill>
            </a:endParaRPr>
          </a:p>
          <a:p>
            <a:endParaRPr lang="en-US" dirty="0">
              <a:solidFill>
                <a:schemeClr val="tx1">
                  <a:lumMod val="65000"/>
                  <a:lumOff val="35000"/>
                </a:schemeClr>
              </a:solidFill>
            </a:endParaRPr>
          </a:p>
        </p:txBody>
      </p:sp>
      <p:sp>
        <p:nvSpPr>
          <p:cNvPr id="8" name="Rectangle 7">
            <a:extLst>
              <a:ext uri="{FF2B5EF4-FFF2-40B4-BE49-F238E27FC236}">
                <a16:creationId xmlns:a16="http://schemas.microsoft.com/office/drawing/2014/main" id="{AE2F2D57-0DDA-294C-8DB0-9E2A8298A637}"/>
              </a:ext>
            </a:extLst>
          </p:cNvPr>
          <p:cNvSpPr/>
          <p:nvPr/>
        </p:nvSpPr>
        <p:spPr>
          <a:xfrm>
            <a:off x="3636579" y="5559972"/>
            <a:ext cx="7903780" cy="8618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v"/>
            </a:pPr>
            <a:endParaRPr lang="en-US" dirty="0">
              <a:solidFill>
                <a:schemeClr val="tx1">
                  <a:lumMod val="65000"/>
                  <a:lumOff val="35000"/>
                </a:schemeClr>
              </a:solidFill>
            </a:endParaRPr>
          </a:p>
        </p:txBody>
      </p:sp>
      <p:sp>
        <p:nvSpPr>
          <p:cNvPr id="6" name="Text Placeholder 5">
            <a:extLst>
              <a:ext uri="{FF2B5EF4-FFF2-40B4-BE49-F238E27FC236}">
                <a16:creationId xmlns:a16="http://schemas.microsoft.com/office/drawing/2014/main" id="{4687F160-F57B-7C68-F58C-85301C190E23}"/>
              </a:ext>
            </a:extLst>
          </p:cNvPr>
          <p:cNvSpPr>
            <a:spLocks noGrp="1"/>
          </p:cNvSpPr>
          <p:nvPr>
            <p:ph type="body" idx="1"/>
          </p:nvPr>
        </p:nvSpPr>
        <p:spPr>
          <a:xfrm>
            <a:off x="219920" y="1140261"/>
            <a:ext cx="5777656" cy="833782"/>
          </a:xfrm>
        </p:spPr>
        <p:txBody>
          <a:bodyPr>
            <a:normAutofit fontScale="62500" lnSpcReduction="20000"/>
          </a:bodyPr>
          <a:lstStyle/>
          <a:p>
            <a:r>
              <a:rPr lang="en-US" sz="4000" dirty="0">
                <a:solidFill>
                  <a:srgbClr val="D73700"/>
                </a:solidFill>
              </a:rPr>
              <a:t>TITLE SPONSOR/</a:t>
            </a:r>
            <a:r>
              <a:rPr lang="en-US" sz="4000" dirty="0" err="1">
                <a:solidFill>
                  <a:srgbClr val="D73700"/>
                </a:solidFill>
              </a:rPr>
              <a:t>HEALinc</a:t>
            </a:r>
            <a:r>
              <a:rPr lang="en-US" sz="4000" dirty="0">
                <a:solidFill>
                  <a:srgbClr val="D73700"/>
                </a:solidFill>
              </a:rPr>
              <a:t> PARTNER</a:t>
            </a:r>
          </a:p>
          <a:p>
            <a:pPr marL="342900" indent="-342900">
              <a:buFont typeface="Wingdings" pitchFamily="2" charset="2"/>
              <a:buChar char="v"/>
            </a:pPr>
            <a:r>
              <a:rPr lang="en-US" b="0" i="1" dirty="0">
                <a:solidFill>
                  <a:schemeClr val="tx1">
                    <a:lumMod val="50000"/>
                    <a:lumOff val="50000"/>
                  </a:schemeClr>
                </a:solidFill>
              </a:rPr>
              <a:t>Capital contribution valued at 50K+</a:t>
            </a:r>
          </a:p>
        </p:txBody>
      </p:sp>
      <p:sp>
        <p:nvSpPr>
          <p:cNvPr id="9" name="Content Placeholder 8">
            <a:extLst>
              <a:ext uri="{FF2B5EF4-FFF2-40B4-BE49-F238E27FC236}">
                <a16:creationId xmlns:a16="http://schemas.microsoft.com/office/drawing/2014/main" id="{4606296B-3418-9073-8F39-565FED54DD19}"/>
              </a:ext>
            </a:extLst>
          </p:cNvPr>
          <p:cNvSpPr>
            <a:spLocks noGrp="1"/>
          </p:cNvSpPr>
          <p:nvPr>
            <p:ph sz="half" idx="2"/>
          </p:nvPr>
        </p:nvSpPr>
        <p:spPr>
          <a:xfrm>
            <a:off x="380010" y="1974044"/>
            <a:ext cx="5617566" cy="4982342"/>
          </a:xfrm>
        </p:spPr>
        <p:txBody>
          <a:bodyPr>
            <a:normAutofit fontScale="62500" lnSpcReduction="20000"/>
          </a:bodyPr>
          <a:lstStyle/>
          <a:p>
            <a:pPr>
              <a:buFont typeface="Wingdings" pitchFamily="2" charset="2"/>
              <a:buChar char="v"/>
            </a:pPr>
            <a:r>
              <a:rPr lang="en-US" dirty="0">
                <a:solidFill>
                  <a:srgbClr val="002060"/>
                </a:solidFill>
              </a:rPr>
              <a:t>This is for global and emerging leaders in Regenerative Medicine and Longevity Tech space in The Bahamas committed to accelerated global access of new medicines. These </a:t>
            </a:r>
            <a:r>
              <a:rPr lang="en-US" dirty="0" err="1">
                <a:solidFill>
                  <a:srgbClr val="002060"/>
                </a:solidFill>
              </a:rPr>
              <a:t>HEALinc</a:t>
            </a:r>
            <a:r>
              <a:rPr lang="en-US" dirty="0">
                <a:solidFill>
                  <a:srgbClr val="002060"/>
                </a:solidFill>
              </a:rPr>
              <a:t> partners’ contributions strengthen and shape the ecosystem through the educational and networking events like our Annual </a:t>
            </a:r>
            <a:r>
              <a:rPr lang="en-US" dirty="0" err="1">
                <a:solidFill>
                  <a:srgbClr val="002060"/>
                </a:solidFill>
              </a:rPr>
              <a:t>HEALinc</a:t>
            </a:r>
            <a:r>
              <a:rPr lang="en-US" dirty="0">
                <a:solidFill>
                  <a:srgbClr val="002060"/>
                </a:solidFill>
              </a:rPr>
              <a:t> Summits.  </a:t>
            </a:r>
          </a:p>
          <a:p>
            <a:pPr>
              <a:buFont typeface="Wingdings" pitchFamily="2" charset="2"/>
              <a:buChar char="v"/>
            </a:pPr>
            <a:r>
              <a:rPr lang="en-US" dirty="0">
                <a:solidFill>
                  <a:srgbClr val="002060"/>
                </a:solidFill>
              </a:rPr>
              <a:t>Slot specific to the partnership area </a:t>
            </a:r>
          </a:p>
          <a:p>
            <a:pPr>
              <a:buFont typeface="Wingdings" pitchFamily="2" charset="2"/>
              <a:buChar char="v"/>
            </a:pPr>
            <a:r>
              <a:rPr lang="en-US" dirty="0">
                <a:solidFill>
                  <a:srgbClr val="002060"/>
                </a:solidFill>
              </a:rPr>
              <a:t>Recognized as benefactor of the </a:t>
            </a:r>
            <a:r>
              <a:rPr lang="en-US" dirty="0" err="1">
                <a:solidFill>
                  <a:srgbClr val="002060"/>
                </a:solidFill>
              </a:rPr>
              <a:t>HEALinc</a:t>
            </a:r>
            <a:r>
              <a:rPr lang="en-US" dirty="0">
                <a:solidFill>
                  <a:srgbClr val="002060"/>
                </a:solidFill>
              </a:rPr>
              <a:t> STEM Scholarship</a:t>
            </a:r>
          </a:p>
          <a:p>
            <a:pPr>
              <a:buFont typeface="Wingdings" pitchFamily="2" charset="2"/>
              <a:buChar char="v"/>
            </a:pPr>
            <a:r>
              <a:rPr lang="en-US" dirty="0">
                <a:solidFill>
                  <a:srgbClr val="002060"/>
                </a:solidFill>
              </a:rPr>
              <a:t>5 In-Person slots at Summit lectures (Day 1 and Day 2) complimentary</a:t>
            </a:r>
          </a:p>
          <a:p>
            <a:pPr>
              <a:buFont typeface="Wingdings" pitchFamily="2" charset="2"/>
              <a:buChar char="v"/>
            </a:pPr>
            <a:r>
              <a:rPr lang="en-US" dirty="0">
                <a:solidFill>
                  <a:srgbClr val="002060"/>
                </a:solidFill>
              </a:rPr>
              <a:t>Booth at all Summit venues 24 months banner advertisement on the HEALinc360 Summit website and online platform</a:t>
            </a:r>
          </a:p>
          <a:p>
            <a:pPr>
              <a:buFont typeface="Wingdings" pitchFamily="2" charset="2"/>
              <a:buChar char="v"/>
            </a:pPr>
            <a:r>
              <a:rPr lang="en-US" dirty="0">
                <a:solidFill>
                  <a:srgbClr val="002060"/>
                </a:solidFill>
              </a:rPr>
              <a:t>1 Keynote speaker slot (45 mins- only 5 available)</a:t>
            </a:r>
          </a:p>
          <a:p>
            <a:pPr>
              <a:buFont typeface="Wingdings" pitchFamily="2" charset="2"/>
              <a:buChar char="v"/>
            </a:pPr>
            <a:r>
              <a:rPr lang="en-US" dirty="0">
                <a:solidFill>
                  <a:srgbClr val="002060"/>
                </a:solidFill>
              </a:rPr>
              <a:t>Up to 225 free virtual attendee tickets (includes 9 months access to conference lecture videos)</a:t>
            </a:r>
          </a:p>
          <a:p>
            <a:pPr>
              <a:buFont typeface="Wingdings" pitchFamily="2" charset="2"/>
              <a:buChar char="v"/>
            </a:pPr>
            <a:r>
              <a:rPr lang="en-US" dirty="0">
                <a:solidFill>
                  <a:srgbClr val="002060"/>
                </a:solidFill>
              </a:rPr>
              <a:t>5 VIP Tickets to the Conference Networking Cocktail Drinks and Dinner (Final Day)</a:t>
            </a:r>
          </a:p>
          <a:p>
            <a:endParaRPr lang="en-US" dirty="0"/>
          </a:p>
        </p:txBody>
      </p:sp>
      <p:sp>
        <p:nvSpPr>
          <p:cNvPr id="10" name="Text Placeholder 9">
            <a:extLst>
              <a:ext uri="{FF2B5EF4-FFF2-40B4-BE49-F238E27FC236}">
                <a16:creationId xmlns:a16="http://schemas.microsoft.com/office/drawing/2014/main" id="{A810A33F-B6DB-810A-07C0-215D6A2C2A9D}"/>
              </a:ext>
            </a:extLst>
          </p:cNvPr>
          <p:cNvSpPr>
            <a:spLocks noGrp="1"/>
          </p:cNvSpPr>
          <p:nvPr>
            <p:ph type="body" sz="quarter" idx="3"/>
          </p:nvPr>
        </p:nvSpPr>
        <p:spPr>
          <a:xfrm>
            <a:off x="6172199" y="1472539"/>
            <a:ext cx="5286737" cy="812548"/>
          </a:xfrm>
        </p:spPr>
        <p:txBody>
          <a:bodyPr>
            <a:normAutofit fontScale="62500" lnSpcReduction="20000"/>
          </a:bodyPr>
          <a:lstStyle/>
          <a:p>
            <a:r>
              <a:rPr lang="en-US" sz="3800" dirty="0">
                <a:solidFill>
                  <a:srgbClr val="D73700"/>
                </a:solidFill>
              </a:rPr>
              <a:t>TITLE/ </a:t>
            </a:r>
            <a:r>
              <a:rPr lang="en-US" sz="3800" dirty="0" err="1">
                <a:solidFill>
                  <a:srgbClr val="D73700"/>
                </a:solidFill>
              </a:rPr>
              <a:t>HEALinc</a:t>
            </a:r>
            <a:r>
              <a:rPr lang="en-US" sz="3800" dirty="0">
                <a:solidFill>
                  <a:srgbClr val="D73700"/>
                </a:solidFill>
              </a:rPr>
              <a:t> TECHNOLOGY PARTNER</a:t>
            </a:r>
          </a:p>
          <a:p>
            <a:r>
              <a:rPr lang="en-US" b="0" i="1" dirty="0">
                <a:solidFill>
                  <a:schemeClr val="tx1">
                    <a:lumMod val="50000"/>
                    <a:lumOff val="50000"/>
                  </a:schemeClr>
                </a:solidFill>
              </a:rPr>
              <a:t>Capital contribution may vary but will be valued at 50K+</a:t>
            </a:r>
          </a:p>
          <a:p>
            <a:endParaRPr lang="en-US" dirty="0">
              <a:solidFill>
                <a:schemeClr val="accent2"/>
              </a:solidFill>
            </a:endParaRPr>
          </a:p>
        </p:txBody>
      </p:sp>
      <p:sp>
        <p:nvSpPr>
          <p:cNvPr id="11" name="Content Placeholder 10">
            <a:extLst>
              <a:ext uri="{FF2B5EF4-FFF2-40B4-BE49-F238E27FC236}">
                <a16:creationId xmlns:a16="http://schemas.microsoft.com/office/drawing/2014/main" id="{6C424E69-CC98-FE6D-B6BF-8DF976A8A0E6}"/>
              </a:ext>
            </a:extLst>
          </p:cNvPr>
          <p:cNvSpPr>
            <a:spLocks noGrp="1"/>
          </p:cNvSpPr>
          <p:nvPr>
            <p:ph sz="quarter" idx="4"/>
          </p:nvPr>
        </p:nvSpPr>
        <p:spPr>
          <a:xfrm>
            <a:off x="6142307" y="2448942"/>
            <a:ext cx="5639790" cy="4073779"/>
          </a:xfrm>
        </p:spPr>
        <p:txBody>
          <a:bodyPr>
            <a:normAutofit fontScale="62500" lnSpcReduction="20000"/>
          </a:bodyPr>
          <a:lstStyle/>
          <a:p>
            <a:pPr>
              <a:buFont typeface="Wingdings" pitchFamily="2" charset="2"/>
              <a:buChar char="v"/>
            </a:pPr>
            <a:r>
              <a:rPr lang="en-US" dirty="0">
                <a:solidFill>
                  <a:srgbClr val="002060"/>
                </a:solidFill>
              </a:rPr>
              <a:t>This is a very significant opportunity as our </a:t>
            </a:r>
            <a:r>
              <a:rPr lang="en-US" dirty="0" err="1">
                <a:solidFill>
                  <a:srgbClr val="002060"/>
                </a:solidFill>
              </a:rPr>
              <a:t>HEALinc</a:t>
            </a:r>
            <a:r>
              <a:rPr lang="en-US" dirty="0">
                <a:solidFill>
                  <a:srgbClr val="002060"/>
                </a:solidFill>
              </a:rPr>
              <a:t> technology partner will also be part of our Metaverse vision for 2023 and beyond)</a:t>
            </a:r>
          </a:p>
          <a:p>
            <a:pPr>
              <a:buFont typeface="Wingdings" pitchFamily="2" charset="2"/>
              <a:buChar char="v"/>
            </a:pPr>
            <a:r>
              <a:rPr lang="en-US" dirty="0">
                <a:solidFill>
                  <a:srgbClr val="002060"/>
                </a:solidFill>
              </a:rPr>
              <a:t>Recognized as benefactor of the </a:t>
            </a:r>
            <a:r>
              <a:rPr lang="en-US" dirty="0" err="1">
                <a:solidFill>
                  <a:srgbClr val="002060"/>
                </a:solidFill>
              </a:rPr>
              <a:t>HEALinc</a:t>
            </a:r>
            <a:r>
              <a:rPr lang="en-US" dirty="0">
                <a:solidFill>
                  <a:srgbClr val="002060"/>
                </a:solidFill>
              </a:rPr>
              <a:t> STEM Scholarship</a:t>
            </a:r>
          </a:p>
          <a:p>
            <a:pPr>
              <a:buFont typeface="Wingdings" pitchFamily="2" charset="2"/>
              <a:buChar char="v"/>
            </a:pPr>
            <a:r>
              <a:rPr lang="en-US" dirty="0">
                <a:solidFill>
                  <a:srgbClr val="002060"/>
                </a:solidFill>
              </a:rPr>
              <a:t>5 In-Person slots at Summit lectures (Day 1 and Day 2) complimentary</a:t>
            </a:r>
          </a:p>
          <a:p>
            <a:pPr>
              <a:buFont typeface="Wingdings" pitchFamily="2" charset="2"/>
              <a:buChar char="v"/>
            </a:pPr>
            <a:r>
              <a:rPr lang="en-US" dirty="0">
                <a:solidFill>
                  <a:srgbClr val="002060"/>
                </a:solidFill>
              </a:rPr>
              <a:t>Booth at all Summit venues </a:t>
            </a:r>
          </a:p>
          <a:p>
            <a:pPr>
              <a:buFont typeface="Wingdings" pitchFamily="2" charset="2"/>
              <a:buChar char="v"/>
            </a:pPr>
            <a:r>
              <a:rPr lang="en-US" dirty="0">
                <a:solidFill>
                  <a:srgbClr val="002060"/>
                </a:solidFill>
              </a:rPr>
              <a:t>24 months banner advertisement on the HEALinc360 Summit website and online platform</a:t>
            </a:r>
          </a:p>
          <a:p>
            <a:pPr>
              <a:buFont typeface="Wingdings" pitchFamily="2" charset="2"/>
              <a:buChar char="v"/>
            </a:pPr>
            <a:r>
              <a:rPr lang="en-US" dirty="0">
                <a:solidFill>
                  <a:srgbClr val="002060"/>
                </a:solidFill>
              </a:rPr>
              <a:t>1 Keynote speaker slot (45 mins- only 5 available)</a:t>
            </a:r>
          </a:p>
          <a:p>
            <a:pPr>
              <a:buFont typeface="Wingdings" pitchFamily="2" charset="2"/>
              <a:buChar char="v"/>
            </a:pPr>
            <a:r>
              <a:rPr lang="en-US" dirty="0">
                <a:solidFill>
                  <a:srgbClr val="002060"/>
                </a:solidFill>
              </a:rPr>
              <a:t>Up to 225 free virtual attendee tickets (includes 9 months access to conference lecture videos)</a:t>
            </a:r>
          </a:p>
          <a:p>
            <a:pPr>
              <a:buFont typeface="Wingdings" pitchFamily="2" charset="2"/>
              <a:buChar char="v"/>
            </a:pPr>
            <a:r>
              <a:rPr lang="en-US" dirty="0">
                <a:solidFill>
                  <a:srgbClr val="002060"/>
                </a:solidFill>
              </a:rPr>
              <a:t>5 VIP Tickets to the Conference Networking Cocktail Drinks and Dinner (Final Day)</a:t>
            </a:r>
          </a:p>
          <a:p>
            <a:endParaRPr lang="en-US" dirty="0"/>
          </a:p>
        </p:txBody>
      </p:sp>
      <p:sp>
        <p:nvSpPr>
          <p:cNvPr id="29" name="Slide Number Placeholder 28">
            <a:extLst>
              <a:ext uri="{FF2B5EF4-FFF2-40B4-BE49-F238E27FC236}">
                <a16:creationId xmlns:a16="http://schemas.microsoft.com/office/drawing/2014/main" id="{8BAEBB68-CA1C-6E42-BC95-191DE69611B5}"/>
              </a:ext>
            </a:extLst>
          </p:cNvPr>
          <p:cNvSpPr>
            <a:spLocks noGrp="1"/>
          </p:cNvSpPr>
          <p:nvPr>
            <p:ph type="sldNum" sz="quarter" idx="12"/>
          </p:nvPr>
        </p:nvSpPr>
        <p:spPr/>
        <p:txBody>
          <a:bodyPr/>
          <a:lstStyle/>
          <a:p>
            <a:fld id="{8AF4952C-FAAE-9541-A652-7D1332F9B4CE}" type="slidenum">
              <a:rPr lang="en-US" smtClean="0"/>
              <a:t>19</a:t>
            </a:fld>
            <a:endParaRPr lang="en-US" dirty="0"/>
          </a:p>
        </p:txBody>
      </p:sp>
    </p:spTree>
    <p:extLst>
      <p:ext uri="{BB962C8B-B14F-4D97-AF65-F5344CB8AC3E}">
        <p14:creationId xmlns:p14="http://schemas.microsoft.com/office/powerpoint/2010/main" val="15435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alpha val="60000"/>
          </a:schemeClr>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CA2C5FD-A12D-AB4C-8851-036D841D794D}"/>
              </a:ext>
            </a:extLst>
          </p:cNvPr>
          <p:cNvSpPr txBox="1">
            <a:spLocks/>
          </p:cNvSpPr>
          <p:nvPr/>
        </p:nvSpPr>
        <p:spPr>
          <a:xfrm>
            <a:off x="380009" y="335278"/>
            <a:ext cx="11811991" cy="1137261"/>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300" b="1" dirty="0">
                <a:solidFill>
                  <a:srgbClr val="7030A0"/>
                </a:solidFill>
                <a:latin typeface="+mn-lt"/>
              </a:rPr>
              <a:t>2023 HEALinc360 SUMMIT</a:t>
            </a:r>
          </a:p>
          <a:p>
            <a:pPr algn="ctr"/>
            <a:r>
              <a:rPr lang="en-US" sz="3300" b="1" dirty="0">
                <a:solidFill>
                  <a:srgbClr val="002060"/>
                </a:solidFill>
                <a:latin typeface="+mn-lt"/>
              </a:rPr>
              <a:t>PARTNER/SPONSOR/BENEFACTOR OPPORTUNITIES</a:t>
            </a:r>
          </a:p>
        </p:txBody>
      </p:sp>
      <p:sp>
        <p:nvSpPr>
          <p:cNvPr id="7" name="Rectangle 6">
            <a:extLst>
              <a:ext uri="{FF2B5EF4-FFF2-40B4-BE49-F238E27FC236}">
                <a16:creationId xmlns:a16="http://schemas.microsoft.com/office/drawing/2014/main" id="{825F9822-640D-E242-B357-4C78FCE784E0}"/>
              </a:ext>
            </a:extLst>
          </p:cNvPr>
          <p:cNvSpPr/>
          <p:nvPr/>
        </p:nvSpPr>
        <p:spPr>
          <a:xfrm>
            <a:off x="3478924" y="3958682"/>
            <a:ext cx="8303173" cy="9601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1">
                  <a:lumMod val="65000"/>
                  <a:lumOff val="35000"/>
                </a:schemeClr>
              </a:solidFill>
            </a:endParaRPr>
          </a:p>
          <a:p>
            <a:endParaRPr lang="en-US" dirty="0">
              <a:solidFill>
                <a:schemeClr val="tx1">
                  <a:lumMod val="65000"/>
                  <a:lumOff val="35000"/>
                </a:schemeClr>
              </a:solidFill>
            </a:endParaRPr>
          </a:p>
        </p:txBody>
      </p:sp>
      <p:sp>
        <p:nvSpPr>
          <p:cNvPr id="8" name="Rectangle 7">
            <a:extLst>
              <a:ext uri="{FF2B5EF4-FFF2-40B4-BE49-F238E27FC236}">
                <a16:creationId xmlns:a16="http://schemas.microsoft.com/office/drawing/2014/main" id="{AE2F2D57-0DDA-294C-8DB0-9E2A8298A637}"/>
              </a:ext>
            </a:extLst>
          </p:cNvPr>
          <p:cNvSpPr/>
          <p:nvPr/>
        </p:nvSpPr>
        <p:spPr>
          <a:xfrm>
            <a:off x="3636579" y="5559972"/>
            <a:ext cx="7903780" cy="8618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v"/>
            </a:pPr>
            <a:endParaRPr lang="en-US" dirty="0">
              <a:solidFill>
                <a:schemeClr val="tx1">
                  <a:lumMod val="65000"/>
                  <a:lumOff val="35000"/>
                </a:schemeClr>
              </a:solidFill>
            </a:endParaRPr>
          </a:p>
        </p:txBody>
      </p:sp>
      <p:sp>
        <p:nvSpPr>
          <p:cNvPr id="6" name="Text Placeholder 5">
            <a:extLst>
              <a:ext uri="{FF2B5EF4-FFF2-40B4-BE49-F238E27FC236}">
                <a16:creationId xmlns:a16="http://schemas.microsoft.com/office/drawing/2014/main" id="{4687F160-F57B-7C68-F58C-85301C190E23}"/>
              </a:ext>
            </a:extLst>
          </p:cNvPr>
          <p:cNvSpPr>
            <a:spLocks noGrp="1"/>
          </p:cNvSpPr>
          <p:nvPr>
            <p:ph type="body" idx="1"/>
          </p:nvPr>
        </p:nvSpPr>
        <p:spPr>
          <a:xfrm>
            <a:off x="900030" y="1371609"/>
            <a:ext cx="5157787" cy="549790"/>
          </a:xfrm>
        </p:spPr>
        <p:txBody>
          <a:bodyPr>
            <a:normAutofit fontScale="62500" lnSpcReduction="20000"/>
          </a:bodyPr>
          <a:lstStyle/>
          <a:p>
            <a:r>
              <a:rPr lang="en-US" dirty="0">
                <a:solidFill>
                  <a:srgbClr val="D73700"/>
                </a:solidFill>
              </a:rPr>
              <a:t>VISIONARY PARTNER </a:t>
            </a:r>
            <a:r>
              <a:rPr lang="en-US" dirty="0"/>
              <a:t>(30K) </a:t>
            </a:r>
          </a:p>
          <a:p>
            <a:r>
              <a:rPr lang="en-US" sz="2000" b="0" i="1" dirty="0">
                <a:solidFill>
                  <a:schemeClr val="tx1">
                    <a:lumMod val="50000"/>
                    <a:lumOff val="50000"/>
                  </a:schemeClr>
                </a:solidFill>
              </a:rPr>
              <a:t>(Previously Platinum Sponsor)</a:t>
            </a:r>
          </a:p>
        </p:txBody>
      </p:sp>
      <p:sp>
        <p:nvSpPr>
          <p:cNvPr id="9" name="Content Placeholder 8">
            <a:extLst>
              <a:ext uri="{FF2B5EF4-FFF2-40B4-BE49-F238E27FC236}">
                <a16:creationId xmlns:a16="http://schemas.microsoft.com/office/drawing/2014/main" id="{4606296B-3418-9073-8F39-565FED54DD19}"/>
              </a:ext>
            </a:extLst>
          </p:cNvPr>
          <p:cNvSpPr>
            <a:spLocks noGrp="1"/>
          </p:cNvSpPr>
          <p:nvPr>
            <p:ph sz="half" idx="2"/>
          </p:nvPr>
        </p:nvSpPr>
        <p:spPr>
          <a:xfrm>
            <a:off x="446864" y="1921398"/>
            <a:ext cx="5550712" cy="4800076"/>
          </a:xfrm>
        </p:spPr>
        <p:txBody>
          <a:bodyPr>
            <a:normAutofit fontScale="55000" lnSpcReduction="20000"/>
          </a:bodyPr>
          <a:lstStyle/>
          <a:p>
            <a:pPr>
              <a:buFont typeface="Wingdings" pitchFamily="2" charset="2"/>
              <a:buChar char="v"/>
            </a:pPr>
            <a:r>
              <a:rPr lang="en-US" sz="2900" dirty="0">
                <a:solidFill>
                  <a:srgbClr val="002060"/>
                </a:solidFill>
              </a:rPr>
              <a:t>This is for global leaders in Regenerative Medicine and Longevity Tech who are part of The Bahamas ecosystem who wish to deepen their commitment to accelerated access and reach more patients and healthcare providers through </a:t>
            </a:r>
            <a:r>
              <a:rPr lang="en-US" sz="2900" dirty="0" err="1">
                <a:solidFill>
                  <a:srgbClr val="002060"/>
                </a:solidFill>
              </a:rPr>
              <a:t>HEALinc</a:t>
            </a:r>
            <a:r>
              <a:rPr lang="en-US" sz="2900" dirty="0">
                <a:solidFill>
                  <a:srgbClr val="002060"/>
                </a:solidFill>
              </a:rPr>
              <a:t> educational and networking events. </a:t>
            </a:r>
          </a:p>
          <a:p>
            <a:pPr>
              <a:buFont typeface="Wingdings" pitchFamily="2" charset="2"/>
              <a:buChar char="v"/>
            </a:pPr>
            <a:r>
              <a:rPr lang="en-US" sz="2900" dirty="0">
                <a:solidFill>
                  <a:srgbClr val="002060"/>
                </a:solidFill>
              </a:rPr>
              <a:t> Partnership will be linked to specific to the partnership vision (e.g. Bridging-the-Future Program). We anticipate this being an annual contribution in which the partner will be known as ‘Visionary Lifetime’ partner</a:t>
            </a:r>
          </a:p>
          <a:p>
            <a:pPr>
              <a:buFont typeface="Wingdings" pitchFamily="2" charset="2"/>
              <a:buChar char="v"/>
            </a:pPr>
            <a:r>
              <a:rPr lang="en-US" sz="3200" dirty="0">
                <a:solidFill>
                  <a:srgbClr val="002060"/>
                </a:solidFill>
              </a:rPr>
              <a:t>Recognized as benefactor of the </a:t>
            </a:r>
            <a:r>
              <a:rPr lang="en-US" sz="3200" dirty="0" err="1">
                <a:solidFill>
                  <a:srgbClr val="002060"/>
                </a:solidFill>
              </a:rPr>
              <a:t>HEALinc</a:t>
            </a:r>
            <a:r>
              <a:rPr lang="en-US" sz="3200" dirty="0">
                <a:solidFill>
                  <a:srgbClr val="002060"/>
                </a:solidFill>
              </a:rPr>
              <a:t> STEM Scholarship</a:t>
            </a:r>
          </a:p>
          <a:p>
            <a:pPr>
              <a:buFont typeface="Wingdings" pitchFamily="2" charset="2"/>
              <a:buChar char="v"/>
            </a:pPr>
            <a:r>
              <a:rPr lang="en-US" sz="2900" dirty="0">
                <a:solidFill>
                  <a:srgbClr val="002060"/>
                </a:solidFill>
              </a:rPr>
              <a:t>3 In-Person slots at Summit lectures (Day 1 and Day 2) complimentary</a:t>
            </a:r>
          </a:p>
          <a:p>
            <a:pPr>
              <a:buFont typeface="Wingdings" pitchFamily="2" charset="2"/>
              <a:buChar char="v"/>
            </a:pPr>
            <a:r>
              <a:rPr lang="en-US" sz="2900" dirty="0">
                <a:solidFill>
                  <a:srgbClr val="002060"/>
                </a:solidFill>
              </a:rPr>
              <a:t>Dedicated partner booth at Summit venues</a:t>
            </a:r>
          </a:p>
          <a:p>
            <a:pPr>
              <a:buFont typeface="Wingdings" pitchFamily="2" charset="2"/>
              <a:buChar char="v"/>
            </a:pPr>
            <a:r>
              <a:rPr lang="en-US" sz="2900" dirty="0">
                <a:solidFill>
                  <a:srgbClr val="002060"/>
                </a:solidFill>
              </a:rPr>
              <a:t>12 months banner advertisement on the HEALinc360 Summit website and online platform</a:t>
            </a:r>
          </a:p>
          <a:p>
            <a:pPr>
              <a:buFont typeface="Wingdings" pitchFamily="2" charset="2"/>
              <a:buChar char="v"/>
            </a:pPr>
            <a:r>
              <a:rPr lang="en-US" sz="2900" dirty="0">
                <a:solidFill>
                  <a:srgbClr val="002060"/>
                </a:solidFill>
              </a:rPr>
              <a:t>1 Keynote speaker slot (45 mins- only 5 available)</a:t>
            </a:r>
          </a:p>
          <a:p>
            <a:pPr>
              <a:buFont typeface="Wingdings" pitchFamily="2" charset="2"/>
              <a:buChar char="v"/>
            </a:pPr>
            <a:r>
              <a:rPr lang="en-US" sz="2900" dirty="0">
                <a:solidFill>
                  <a:srgbClr val="002060"/>
                </a:solidFill>
              </a:rPr>
              <a:t>Up to 175 free virtual attendee tickets (includes 9 months access to conference lecture videos)</a:t>
            </a:r>
          </a:p>
          <a:p>
            <a:pPr>
              <a:buFont typeface="Wingdings" pitchFamily="2" charset="2"/>
              <a:buChar char="v"/>
            </a:pPr>
            <a:r>
              <a:rPr lang="en-US" sz="2900" dirty="0">
                <a:solidFill>
                  <a:srgbClr val="002060"/>
                </a:solidFill>
              </a:rPr>
              <a:t>3 VIP Tickets to the Conference Networking Cocktail Drinks and Dinner (Final Day)</a:t>
            </a:r>
          </a:p>
          <a:p>
            <a:endParaRPr lang="en-US" sz="2000" dirty="0"/>
          </a:p>
          <a:p>
            <a:endParaRPr lang="en-US" dirty="0"/>
          </a:p>
          <a:p>
            <a:endParaRPr lang="en-US" dirty="0"/>
          </a:p>
        </p:txBody>
      </p:sp>
      <p:sp>
        <p:nvSpPr>
          <p:cNvPr id="10" name="Text Placeholder 9">
            <a:extLst>
              <a:ext uri="{FF2B5EF4-FFF2-40B4-BE49-F238E27FC236}">
                <a16:creationId xmlns:a16="http://schemas.microsoft.com/office/drawing/2014/main" id="{A810A33F-B6DB-810A-07C0-215D6A2C2A9D}"/>
              </a:ext>
            </a:extLst>
          </p:cNvPr>
          <p:cNvSpPr>
            <a:spLocks noGrp="1"/>
          </p:cNvSpPr>
          <p:nvPr>
            <p:ph type="body" sz="quarter" idx="3"/>
          </p:nvPr>
        </p:nvSpPr>
        <p:spPr>
          <a:xfrm>
            <a:off x="6273208" y="1394643"/>
            <a:ext cx="5082179" cy="413174"/>
          </a:xfrm>
        </p:spPr>
        <p:txBody>
          <a:bodyPr>
            <a:normAutofit fontScale="62500" lnSpcReduction="20000"/>
          </a:bodyPr>
          <a:lstStyle/>
          <a:p>
            <a:r>
              <a:rPr lang="en-US" dirty="0">
                <a:solidFill>
                  <a:srgbClr val="D73700"/>
                </a:solidFill>
              </a:rPr>
              <a:t>ECOSYSTEM SPONSOR </a:t>
            </a:r>
            <a:r>
              <a:rPr lang="en-US" dirty="0"/>
              <a:t>(20K)</a:t>
            </a:r>
          </a:p>
        </p:txBody>
      </p:sp>
      <p:sp>
        <p:nvSpPr>
          <p:cNvPr id="11" name="Content Placeholder 10">
            <a:extLst>
              <a:ext uri="{FF2B5EF4-FFF2-40B4-BE49-F238E27FC236}">
                <a16:creationId xmlns:a16="http://schemas.microsoft.com/office/drawing/2014/main" id="{6C424E69-CC98-FE6D-B6BF-8DF976A8A0E6}"/>
              </a:ext>
            </a:extLst>
          </p:cNvPr>
          <p:cNvSpPr>
            <a:spLocks noGrp="1"/>
          </p:cNvSpPr>
          <p:nvPr>
            <p:ph sz="quarter" idx="4"/>
          </p:nvPr>
        </p:nvSpPr>
        <p:spPr>
          <a:xfrm>
            <a:off x="6273209" y="1921398"/>
            <a:ext cx="5720317" cy="4936602"/>
          </a:xfrm>
        </p:spPr>
        <p:txBody>
          <a:bodyPr>
            <a:normAutofit fontScale="55000" lnSpcReduction="20000"/>
          </a:bodyPr>
          <a:lstStyle/>
          <a:p>
            <a:pPr>
              <a:buFont typeface="Wingdings" pitchFamily="2" charset="2"/>
              <a:buChar char="v"/>
            </a:pPr>
            <a:r>
              <a:rPr lang="en-US" sz="3200" dirty="0">
                <a:solidFill>
                  <a:srgbClr val="002060"/>
                </a:solidFill>
              </a:rPr>
              <a:t>This is for companies and healthcare providers who are already or intending to be part of the regenerative medicine/or longevity technology ecosystem and value the importance of ecosystem strengthening through </a:t>
            </a:r>
            <a:r>
              <a:rPr lang="en-US" sz="3200" dirty="0" err="1">
                <a:solidFill>
                  <a:srgbClr val="002060"/>
                </a:solidFill>
              </a:rPr>
              <a:t>HEALinc</a:t>
            </a:r>
            <a:r>
              <a:rPr lang="en-US" sz="3200" dirty="0">
                <a:solidFill>
                  <a:srgbClr val="002060"/>
                </a:solidFill>
              </a:rPr>
              <a:t> Summit educational and networking events.</a:t>
            </a:r>
          </a:p>
          <a:p>
            <a:pPr marL="0" indent="0">
              <a:buNone/>
            </a:pPr>
            <a:endParaRPr lang="en-US" sz="3200" dirty="0">
              <a:solidFill>
                <a:srgbClr val="002060"/>
              </a:solidFill>
            </a:endParaRPr>
          </a:p>
          <a:p>
            <a:pPr>
              <a:buFont typeface="Wingdings" pitchFamily="2" charset="2"/>
              <a:buChar char="v"/>
            </a:pPr>
            <a:r>
              <a:rPr lang="en-US" sz="3200" dirty="0">
                <a:solidFill>
                  <a:srgbClr val="002060"/>
                </a:solidFill>
              </a:rPr>
              <a:t>3 In-Person slots at Summit lectures (Day 1 and Day 2) complimentary.</a:t>
            </a:r>
          </a:p>
          <a:p>
            <a:pPr marL="0" indent="0">
              <a:buNone/>
            </a:pPr>
            <a:endParaRPr lang="en-US" sz="3200" dirty="0">
              <a:solidFill>
                <a:srgbClr val="002060"/>
              </a:solidFill>
            </a:endParaRPr>
          </a:p>
          <a:p>
            <a:pPr>
              <a:buFont typeface="Wingdings" pitchFamily="2" charset="2"/>
              <a:buChar char="v"/>
            </a:pPr>
            <a:r>
              <a:rPr lang="en-US" sz="3200" dirty="0">
                <a:solidFill>
                  <a:srgbClr val="002060"/>
                </a:solidFill>
              </a:rPr>
              <a:t>Dedicated sponsorship booth at Summit venues</a:t>
            </a:r>
          </a:p>
          <a:p>
            <a:pPr>
              <a:buFont typeface="Wingdings" pitchFamily="2" charset="2"/>
              <a:buChar char="v"/>
            </a:pPr>
            <a:r>
              <a:rPr lang="en-US" sz="3200" dirty="0">
                <a:solidFill>
                  <a:srgbClr val="002060"/>
                </a:solidFill>
              </a:rPr>
              <a:t>12 months banner advertisement on the HEALinc360 Summit website and online platform</a:t>
            </a:r>
          </a:p>
          <a:p>
            <a:pPr>
              <a:buFont typeface="Wingdings" pitchFamily="2" charset="2"/>
              <a:buChar char="v"/>
            </a:pPr>
            <a:r>
              <a:rPr lang="en-US" sz="3200" dirty="0">
                <a:solidFill>
                  <a:srgbClr val="002060"/>
                </a:solidFill>
              </a:rPr>
              <a:t>1 Keynote speaker slot (30 mins- only 5 available)</a:t>
            </a:r>
          </a:p>
          <a:p>
            <a:pPr>
              <a:buFont typeface="Wingdings" pitchFamily="2" charset="2"/>
              <a:buChar char="v"/>
            </a:pPr>
            <a:r>
              <a:rPr lang="en-US" sz="3200" dirty="0">
                <a:solidFill>
                  <a:srgbClr val="002060"/>
                </a:solidFill>
              </a:rPr>
              <a:t>Up to 150 free virtual attendee tickets (includes 9 months access to conference lecture videos). </a:t>
            </a:r>
          </a:p>
          <a:p>
            <a:pPr>
              <a:buFont typeface="Wingdings" pitchFamily="2" charset="2"/>
              <a:buChar char="v"/>
            </a:pPr>
            <a:endParaRPr lang="en-US" sz="3200" dirty="0">
              <a:solidFill>
                <a:srgbClr val="002060"/>
              </a:solidFill>
            </a:endParaRPr>
          </a:p>
          <a:p>
            <a:pPr>
              <a:buFont typeface="Wingdings" pitchFamily="2" charset="2"/>
              <a:buChar char="v"/>
            </a:pPr>
            <a:r>
              <a:rPr lang="en-US" sz="3200" dirty="0">
                <a:solidFill>
                  <a:srgbClr val="002060"/>
                </a:solidFill>
              </a:rPr>
              <a:t>3 VIP Tickets to the Conference Networking Cocktail Drinks and Dinner (Final Day)</a:t>
            </a:r>
          </a:p>
          <a:p>
            <a:pPr marL="0" indent="0">
              <a:buNone/>
            </a:pPr>
            <a:endParaRPr lang="en-US" dirty="0"/>
          </a:p>
        </p:txBody>
      </p:sp>
      <p:sp>
        <p:nvSpPr>
          <p:cNvPr id="29" name="Slide Number Placeholder 28">
            <a:extLst>
              <a:ext uri="{FF2B5EF4-FFF2-40B4-BE49-F238E27FC236}">
                <a16:creationId xmlns:a16="http://schemas.microsoft.com/office/drawing/2014/main" id="{8BAEBB68-CA1C-6E42-BC95-191DE69611B5}"/>
              </a:ext>
            </a:extLst>
          </p:cNvPr>
          <p:cNvSpPr>
            <a:spLocks noGrp="1"/>
          </p:cNvSpPr>
          <p:nvPr>
            <p:ph type="sldNum" sz="quarter" idx="12"/>
          </p:nvPr>
        </p:nvSpPr>
        <p:spPr/>
        <p:txBody>
          <a:bodyPr/>
          <a:lstStyle/>
          <a:p>
            <a:fld id="{8AF4952C-FAAE-9541-A652-7D1332F9B4CE}" type="slidenum">
              <a:rPr lang="en-US" smtClean="0"/>
              <a:t>20</a:t>
            </a:fld>
            <a:endParaRPr lang="en-US" dirty="0"/>
          </a:p>
        </p:txBody>
      </p:sp>
    </p:spTree>
    <p:extLst>
      <p:ext uri="{BB962C8B-B14F-4D97-AF65-F5344CB8AC3E}">
        <p14:creationId xmlns:p14="http://schemas.microsoft.com/office/powerpoint/2010/main" val="1291629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alpha val="6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2E3F04D-C7FA-5445-94BB-D49C61FEF00F}"/>
              </a:ext>
            </a:extLst>
          </p:cNvPr>
          <p:cNvPicPr>
            <a:picLocks noChangeAspect="1"/>
          </p:cNvPicPr>
          <p:nvPr/>
        </p:nvPicPr>
        <p:blipFill>
          <a:blip r:embed="rId2">
            <a:alphaModFix amt="35000"/>
          </a:blip>
          <a:stretch>
            <a:fillRect/>
          </a:stretch>
        </p:blipFill>
        <p:spPr>
          <a:xfrm>
            <a:off x="-7914" y="0"/>
            <a:ext cx="7184570" cy="6858000"/>
          </a:xfrm>
          <a:prstGeom prst="rect">
            <a:avLst/>
          </a:prstGeom>
        </p:spPr>
      </p:pic>
      <p:sp>
        <p:nvSpPr>
          <p:cNvPr id="3" name="Title 1">
            <a:extLst>
              <a:ext uri="{FF2B5EF4-FFF2-40B4-BE49-F238E27FC236}">
                <a16:creationId xmlns:a16="http://schemas.microsoft.com/office/drawing/2014/main" id="{FCA2C5FD-A12D-AB4C-8851-036D841D794D}"/>
              </a:ext>
            </a:extLst>
          </p:cNvPr>
          <p:cNvSpPr txBox="1">
            <a:spLocks/>
          </p:cNvSpPr>
          <p:nvPr/>
        </p:nvSpPr>
        <p:spPr>
          <a:xfrm>
            <a:off x="380009" y="335278"/>
            <a:ext cx="11811991" cy="1137261"/>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300" b="1" dirty="0">
                <a:solidFill>
                  <a:srgbClr val="7030A0"/>
                </a:solidFill>
                <a:latin typeface="+mn-lt"/>
              </a:rPr>
              <a:t>2023 HEALinc360 SUMMIT</a:t>
            </a:r>
          </a:p>
          <a:p>
            <a:pPr algn="ctr"/>
            <a:r>
              <a:rPr lang="en-US" sz="3300" b="1" dirty="0">
                <a:solidFill>
                  <a:srgbClr val="002060"/>
                </a:solidFill>
                <a:latin typeface="+mn-lt"/>
              </a:rPr>
              <a:t>SPONSOR/PARTNER/BENEFACTOR OPPORTUNITIES</a:t>
            </a:r>
          </a:p>
        </p:txBody>
      </p:sp>
      <p:sp>
        <p:nvSpPr>
          <p:cNvPr id="7" name="Rectangle 6">
            <a:extLst>
              <a:ext uri="{FF2B5EF4-FFF2-40B4-BE49-F238E27FC236}">
                <a16:creationId xmlns:a16="http://schemas.microsoft.com/office/drawing/2014/main" id="{825F9822-640D-E242-B357-4C78FCE784E0}"/>
              </a:ext>
            </a:extLst>
          </p:cNvPr>
          <p:cNvSpPr/>
          <p:nvPr/>
        </p:nvSpPr>
        <p:spPr>
          <a:xfrm>
            <a:off x="3478924" y="3958682"/>
            <a:ext cx="8303173" cy="9601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1">
                  <a:lumMod val="65000"/>
                  <a:lumOff val="35000"/>
                </a:schemeClr>
              </a:solidFill>
            </a:endParaRPr>
          </a:p>
          <a:p>
            <a:endParaRPr lang="en-US" dirty="0">
              <a:solidFill>
                <a:schemeClr val="tx1">
                  <a:lumMod val="65000"/>
                  <a:lumOff val="35000"/>
                </a:schemeClr>
              </a:solidFill>
            </a:endParaRPr>
          </a:p>
        </p:txBody>
      </p:sp>
      <p:sp>
        <p:nvSpPr>
          <p:cNvPr id="8" name="Rectangle 7">
            <a:extLst>
              <a:ext uri="{FF2B5EF4-FFF2-40B4-BE49-F238E27FC236}">
                <a16:creationId xmlns:a16="http://schemas.microsoft.com/office/drawing/2014/main" id="{AE2F2D57-0DDA-294C-8DB0-9E2A8298A637}"/>
              </a:ext>
            </a:extLst>
          </p:cNvPr>
          <p:cNvSpPr/>
          <p:nvPr/>
        </p:nvSpPr>
        <p:spPr>
          <a:xfrm>
            <a:off x="3636579" y="5559972"/>
            <a:ext cx="7903780" cy="8618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v"/>
            </a:pPr>
            <a:endParaRPr lang="en-US" dirty="0">
              <a:solidFill>
                <a:schemeClr val="tx1">
                  <a:lumMod val="65000"/>
                  <a:lumOff val="35000"/>
                </a:schemeClr>
              </a:solidFill>
            </a:endParaRPr>
          </a:p>
        </p:txBody>
      </p:sp>
      <p:sp>
        <p:nvSpPr>
          <p:cNvPr id="6" name="Text Placeholder 5">
            <a:extLst>
              <a:ext uri="{FF2B5EF4-FFF2-40B4-BE49-F238E27FC236}">
                <a16:creationId xmlns:a16="http://schemas.microsoft.com/office/drawing/2014/main" id="{4687F160-F57B-7C68-F58C-85301C190E23}"/>
              </a:ext>
            </a:extLst>
          </p:cNvPr>
          <p:cNvSpPr>
            <a:spLocks noGrp="1"/>
          </p:cNvSpPr>
          <p:nvPr>
            <p:ph type="body" idx="1"/>
          </p:nvPr>
        </p:nvSpPr>
        <p:spPr>
          <a:xfrm>
            <a:off x="839788" y="1681163"/>
            <a:ext cx="5157787" cy="432507"/>
          </a:xfrm>
        </p:spPr>
        <p:txBody>
          <a:bodyPr>
            <a:normAutofit/>
          </a:bodyPr>
          <a:lstStyle/>
          <a:p>
            <a:r>
              <a:rPr lang="en-US" dirty="0">
                <a:solidFill>
                  <a:srgbClr val="D73700"/>
                </a:solidFill>
              </a:rPr>
              <a:t>SILVER SPONSOR  </a:t>
            </a:r>
            <a:r>
              <a:rPr lang="en-US" dirty="0"/>
              <a:t>(7.5K)</a:t>
            </a:r>
          </a:p>
        </p:txBody>
      </p:sp>
      <p:sp>
        <p:nvSpPr>
          <p:cNvPr id="9" name="Content Placeholder 8">
            <a:extLst>
              <a:ext uri="{FF2B5EF4-FFF2-40B4-BE49-F238E27FC236}">
                <a16:creationId xmlns:a16="http://schemas.microsoft.com/office/drawing/2014/main" id="{4606296B-3418-9073-8F39-565FED54DD19}"/>
              </a:ext>
            </a:extLst>
          </p:cNvPr>
          <p:cNvSpPr>
            <a:spLocks noGrp="1"/>
          </p:cNvSpPr>
          <p:nvPr>
            <p:ph sz="half" idx="2"/>
          </p:nvPr>
        </p:nvSpPr>
        <p:spPr>
          <a:xfrm>
            <a:off x="839788" y="2222338"/>
            <a:ext cx="5157787" cy="4635661"/>
          </a:xfrm>
        </p:spPr>
        <p:txBody>
          <a:bodyPr>
            <a:normAutofit fontScale="62500" lnSpcReduction="20000"/>
          </a:bodyPr>
          <a:lstStyle/>
          <a:p>
            <a:pPr>
              <a:buFont typeface="Wingdings" pitchFamily="2" charset="2"/>
              <a:buChar char="v"/>
            </a:pPr>
            <a:endParaRPr lang="en-US" dirty="0">
              <a:solidFill>
                <a:srgbClr val="002060"/>
              </a:solidFill>
            </a:endParaRPr>
          </a:p>
          <a:p>
            <a:pPr>
              <a:buFont typeface="Wingdings" pitchFamily="2" charset="2"/>
              <a:buChar char="v"/>
            </a:pPr>
            <a:r>
              <a:rPr lang="en-US" dirty="0">
                <a:solidFill>
                  <a:srgbClr val="002060"/>
                </a:solidFill>
              </a:rPr>
              <a:t>Limited Slots available.</a:t>
            </a:r>
          </a:p>
          <a:p>
            <a:pPr>
              <a:buFont typeface="Wingdings" pitchFamily="2" charset="2"/>
              <a:buChar char="v"/>
            </a:pPr>
            <a:r>
              <a:rPr lang="en-US" dirty="0">
                <a:solidFill>
                  <a:srgbClr val="002060"/>
                </a:solidFill>
              </a:rPr>
              <a:t>Companies and healthcare providers already part the regenerative medicine/or longevity technology ecosystem in The Bahamas or intending to join the ecosystem will benefit from ecosystem strengthening through </a:t>
            </a:r>
            <a:r>
              <a:rPr lang="en-US" dirty="0" err="1">
                <a:solidFill>
                  <a:srgbClr val="002060"/>
                </a:solidFill>
              </a:rPr>
              <a:t>HEALinc</a:t>
            </a:r>
            <a:r>
              <a:rPr lang="en-US" dirty="0">
                <a:solidFill>
                  <a:srgbClr val="002060"/>
                </a:solidFill>
              </a:rPr>
              <a:t> Summit educational and networking events.</a:t>
            </a:r>
          </a:p>
          <a:p>
            <a:pPr>
              <a:buFont typeface="Wingdings" pitchFamily="2" charset="2"/>
              <a:buChar char="v"/>
            </a:pPr>
            <a:r>
              <a:rPr lang="en-US" dirty="0">
                <a:solidFill>
                  <a:srgbClr val="002060"/>
                </a:solidFill>
              </a:rPr>
              <a:t>2 In-Person slots at Summit lectures (Day 1 and Day 2) complimentary.</a:t>
            </a:r>
          </a:p>
          <a:p>
            <a:pPr>
              <a:buFont typeface="Wingdings" pitchFamily="2" charset="2"/>
              <a:buChar char="v"/>
            </a:pPr>
            <a:r>
              <a:rPr lang="en-US" dirty="0">
                <a:solidFill>
                  <a:srgbClr val="002060"/>
                </a:solidFill>
              </a:rPr>
              <a:t>Booth at select summit venues. </a:t>
            </a:r>
          </a:p>
          <a:p>
            <a:pPr>
              <a:buFont typeface="Wingdings" pitchFamily="2" charset="2"/>
              <a:buChar char="v"/>
            </a:pPr>
            <a:r>
              <a:rPr lang="en-US" dirty="0">
                <a:solidFill>
                  <a:srgbClr val="002060"/>
                </a:solidFill>
              </a:rPr>
              <a:t>Banner advertisement in pre-conference promotion and during the event.</a:t>
            </a:r>
          </a:p>
          <a:p>
            <a:pPr>
              <a:buFont typeface="Wingdings" pitchFamily="2" charset="2"/>
              <a:buChar char="v"/>
            </a:pPr>
            <a:r>
              <a:rPr lang="en-US" dirty="0">
                <a:solidFill>
                  <a:srgbClr val="002060"/>
                </a:solidFill>
              </a:rPr>
              <a:t>1 TED-Talk speaker slot (20 mins).</a:t>
            </a:r>
          </a:p>
          <a:p>
            <a:pPr>
              <a:buFont typeface="Wingdings" pitchFamily="2" charset="2"/>
              <a:buChar char="v"/>
            </a:pPr>
            <a:r>
              <a:rPr lang="en-US" dirty="0">
                <a:solidFill>
                  <a:srgbClr val="002060"/>
                </a:solidFill>
              </a:rPr>
              <a:t>Up to 100 free virtual attendee tickets (includes 9 months access to conference lecture videos).</a:t>
            </a:r>
          </a:p>
          <a:p>
            <a:pPr>
              <a:buFont typeface="Wingdings" pitchFamily="2" charset="2"/>
              <a:buChar char="v"/>
            </a:pPr>
            <a:r>
              <a:rPr lang="en-US" dirty="0">
                <a:solidFill>
                  <a:srgbClr val="002060"/>
                </a:solidFill>
              </a:rPr>
              <a:t>2 VIP Tickets to the Conference Networking Cocktail Drinks and Dinner (Final Day).</a:t>
            </a:r>
          </a:p>
          <a:p>
            <a:endParaRPr lang="en-US" dirty="0"/>
          </a:p>
        </p:txBody>
      </p:sp>
      <p:sp>
        <p:nvSpPr>
          <p:cNvPr id="10" name="Text Placeholder 9">
            <a:extLst>
              <a:ext uri="{FF2B5EF4-FFF2-40B4-BE49-F238E27FC236}">
                <a16:creationId xmlns:a16="http://schemas.microsoft.com/office/drawing/2014/main" id="{A810A33F-B6DB-810A-07C0-215D6A2C2A9D}"/>
              </a:ext>
            </a:extLst>
          </p:cNvPr>
          <p:cNvSpPr>
            <a:spLocks noGrp="1"/>
          </p:cNvSpPr>
          <p:nvPr>
            <p:ph type="body" sz="quarter" idx="3"/>
          </p:nvPr>
        </p:nvSpPr>
        <p:spPr>
          <a:xfrm>
            <a:off x="6172200" y="1681163"/>
            <a:ext cx="5183188" cy="495334"/>
          </a:xfrm>
        </p:spPr>
        <p:txBody>
          <a:bodyPr>
            <a:normAutofit/>
          </a:bodyPr>
          <a:lstStyle/>
          <a:p>
            <a:r>
              <a:rPr lang="en-US" dirty="0">
                <a:solidFill>
                  <a:srgbClr val="D73700"/>
                </a:solidFill>
              </a:rPr>
              <a:t>GLOBAL HEALTH BENEFACTOR </a:t>
            </a:r>
            <a:r>
              <a:rPr lang="en-US" dirty="0"/>
              <a:t>(5K)</a:t>
            </a:r>
          </a:p>
        </p:txBody>
      </p:sp>
      <p:sp>
        <p:nvSpPr>
          <p:cNvPr id="11" name="Content Placeholder 10">
            <a:extLst>
              <a:ext uri="{FF2B5EF4-FFF2-40B4-BE49-F238E27FC236}">
                <a16:creationId xmlns:a16="http://schemas.microsoft.com/office/drawing/2014/main" id="{6C424E69-CC98-FE6D-B6BF-8DF976A8A0E6}"/>
              </a:ext>
            </a:extLst>
          </p:cNvPr>
          <p:cNvSpPr>
            <a:spLocks noGrp="1"/>
          </p:cNvSpPr>
          <p:nvPr>
            <p:ph sz="quarter" idx="4"/>
          </p:nvPr>
        </p:nvSpPr>
        <p:spPr>
          <a:xfrm>
            <a:off x="6172200" y="2817628"/>
            <a:ext cx="5183188" cy="3705093"/>
          </a:xfrm>
        </p:spPr>
        <p:txBody>
          <a:bodyPr>
            <a:normAutofit fontScale="62500" lnSpcReduction="20000"/>
          </a:bodyPr>
          <a:lstStyle/>
          <a:p>
            <a:pPr>
              <a:buFont typeface="Wingdings" pitchFamily="2" charset="2"/>
              <a:buChar char="v"/>
            </a:pPr>
            <a:r>
              <a:rPr lang="en-US" dirty="0">
                <a:solidFill>
                  <a:srgbClr val="002060"/>
                </a:solidFill>
              </a:rPr>
              <a:t>Limited slots available</a:t>
            </a:r>
          </a:p>
          <a:p>
            <a:pPr>
              <a:buFont typeface="Wingdings" pitchFamily="2" charset="2"/>
              <a:buChar char="v"/>
            </a:pPr>
            <a:r>
              <a:rPr lang="en-US" dirty="0">
                <a:solidFill>
                  <a:srgbClr val="002060"/>
                </a:solidFill>
              </a:rPr>
              <a:t>2 In-Person slots at Summit lectures (Day 1 and Day 2) complimentary.</a:t>
            </a:r>
          </a:p>
          <a:p>
            <a:pPr>
              <a:buFont typeface="Wingdings" pitchFamily="2" charset="2"/>
              <a:buChar char="v"/>
            </a:pPr>
            <a:r>
              <a:rPr lang="en-US" dirty="0">
                <a:solidFill>
                  <a:srgbClr val="002060"/>
                </a:solidFill>
              </a:rPr>
              <a:t>Banner advertisement in pre-conference promo and during the event. </a:t>
            </a:r>
          </a:p>
          <a:p>
            <a:pPr>
              <a:buFont typeface="Wingdings" pitchFamily="2" charset="2"/>
              <a:buChar char="v"/>
            </a:pPr>
            <a:r>
              <a:rPr lang="en-US" dirty="0">
                <a:solidFill>
                  <a:srgbClr val="002060"/>
                </a:solidFill>
              </a:rPr>
              <a:t>1 Panelist/panel Chair slot.</a:t>
            </a:r>
          </a:p>
          <a:p>
            <a:pPr>
              <a:buFont typeface="Wingdings" pitchFamily="2" charset="2"/>
              <a:buChar char="v"/>
            </a:pPr>
            <a:r>
              <a:rPr lang="en-US" dirty="0">
                <a:solidFill>
                  <a:srgbClr val="002060"/>
                </a:solidFill>
              </a:rPr>
              <a:t>Up to 75 free virtual attendee tickets (includes 9 months access to conference lecture videos).</a:t>
            </a:r>
          </a:p>
          <a:p>
            <a:pPr>
              <a:buFont typeface="Wingdings" pitchFamily="2" charset="2"/>
              <a:buChar char="v"/>
            </a:pPr>
            <a:r>
              <a:rPr lang="en-US" dirty="0">
                <a:solidFill>
                  <a:srgbClr val="002060"/>
                </a:solidFill>
              </a:rPr>
              <a:t>1 VIP Tickets to the Conference Networking Cocktail Drinks and Dinner (Final Day).</a:t>
            </a:r>
          </a:p>
          <a:p>
            <a:endParaRPr lang="en-US" dirty="0"/>
          </a:p>
        </p:txBody>
      </p:sp>
      <p:sp>
        <p:nvSpPr>
          <p:cNvPr id="29" name="Slide Number Placeholder 28">
            <a:extLst>
              <a:ext uri="{FF2B5EF4-FFF2-40B4-BE49-F238E27FC236}">
                <a16:creationId xmlns:a16="http://schemas.microsoft.com/office/drawing/2014/main" id="{8BAEBB68-CA1C-6E42-BC95-191DE69611B5}"/>
              </a:ext>
            </a:extLst>
          </p:cNvPr>
          <p:cNvSpPr>
            <a:spLocks noGrp="1"/>
          </p:cNvSpPr>
          <p:nvPr>
            <p:ph type="sldNum" sz="quarter" idx="12"/>
          </p:nvPr>
        </p:nvSpPr>
        <p:spPr/>
        <p:txBody>
          <a:bodyPr/>
          <a:lstStyle/>
          <a:p>
            <a:fld id="{8AF4952C-FAAE-9541-A652-7D1332F9B4CE}" type="slidenum">
              <a:rPr lang="en-US" smtClean="0"/>
              <a:t>21</a:t>
            </a:fld>
            <a:endParaRPr lang="en-US" dirty="0"/>
          </a:p>
        </p:txBody>
      </p:sp>
    </p:spTree>
    <p:extLst>
      <p:ext uri="{BB962C8B-B14F-4D97-AF65-F5344CB8AC3E}">
        <p14:creationId xmlns:p14="http://schemas.microsoft.com/office/powerpoint/2010/main" val="35358388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alpha val="6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2E3F04D-C7FA-5445-94BB-D49C61FEF00F}"/>
              </a:ext>
            </a:extLst>
          </p:cNvPr>
          <p:cNvPicPr>
            <a:picLocks noChangeAspect="1"/>
          </p:cNvPicPr>
          <p:nvPr/>
        </p:nvPicPr>
        <p:blipFill>
          <a:blip r:embed="rId2">
            <a:alphaModFix amt="35000"/>
          </a:blip>
          <a:stretch>
            <a:fillRect/>
          </a:stretch>
        </p:blipFill>
        <p:spPr>
          <a:xfrm>
            <a:off x="2209800" y="0"/>
            <a:ext cx="7594599" cy="6858000"/>
          </a:xfrm>
          <a:prstGeom prst="rect">
            <a:avLst/>
          </a:prstGeom>
        </p:spPr>
      </p:pic>
      <p:sp>
        <p:nvSpPr>
          <p:cNvPr id="3" name="Title 1">
            <a:extLst>
              <a:ext uri="{FF2B5EF4-FFF2-40B4-BE49-F238E27FC236}">
                <a16:creationId xmlns:a16="http://schemas.microsoft.com/office/drawing/2014/main" id="{FCA2C5FD-A12D-AB4C-8851-036D841D794D}"/>
              </a:ext>
            </a:extLst>
          </p:cNvPr>
          <p:cNvSpPr txBox="1">
            <a:spLocks/>
          </p:cNvSpPr>
          <p:nvPr/>
        </p:nvSpPr>
        <p:spPr>
          <a:xfrm>
            <a:off x="380009" y="335278"/>
            <a:ext cx="11811991" cy="1137261"/>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a:solidFill>
                  <a:srgbClr val="7030A0"/>
                </a:solidFill>
                <a:latin typeface="+mn-lt"/>
              </a:rPr>
              <a:t>CONTACT</a:t>
            </a:r>
            <a:endParaRPr lang="en-US" sz="5700">
              <a:solidFill>
                <a:srgbClr val="7030A0"/>
              </a:solidFill>
              <a:latin typeface="+mn-lt"/>
            </a:endParaRPr>
          </a:p>
        </p:txBody>
      </p:sp>
      <p:sp>
        <p:nvSpPr>
          <p:cNvPr id="7" name="Rectangle 6">
            <a:extLst>
              <a:ext uri="{FF2B5EF4-FFF2-40B4-BE49-F238E27FC236}">
                <a16:creationId xmlns:a16="http://schemas.microsoft.com/office/drawing/2014/main" id="{825F9822-640D-E242-B357-4C78FCE784E0}"/>
              </a:ext>
            </a:extLst>
          </p:cNvPr>
          <p:cNvSpPr/>
          <p:nvPr/>
        </p:nvSpPr>
        <p:spPr>
          <a:xfrm>
            <a:off x="3478924" y="3958682"/>
            <a:ext cx="8303173" cy="9601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solidFill>
                <a:schemeClr val="tx1">
                  <a:lumMod val="65000"/>
                  <a:lumOff val="35000"/>
                </a:schemeClr>
              </a:solidFill>
            </a:endParaRPr>
          </a:p>
          <a:p>
            <a:endParaRPr lang="en-US">
              <a:solidFill>
                <a:schemeClr val="tx1">
                  <a:lumMod val="65000"/>
                  <a:lumOff val="35000"/>
                </a:schemeClr>
              </a:solidFill>
            </a:endParaRPr>
          </a:p>
        </p:txBody>
      </p:sp>
      <p:sp>
        <p:nvSpPr>
          <p:cNvPr id="8" name="Rectangle 7">
            <a:extLst>
              <a:ext uri="{FF2B5EF4-FFF2-40B4-BE49-F238E27FC236}">
                <a16:creationId xmlns:a16="http://schemas.microsoft.com/office/drawing/2014/main" id="{AE2F2D57-0DDA-294C-8DB0-9E2A8298A637}"/>
              </a:ext>
            </a:extLst>
          </p:cNvPr>
          <p:cNvSpPr/>
          <p:nvPr/>
        </p:nvSpPr>
        <p:spPr>
          <a:xfrm>
            <a:off x="3636579" y="5559972"/>
            <a:ext cx="7903780" cy="8618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v"/>
            </a:pPr>
            <a:endParaRPr lang="en-US">
              <a:solidFill>
                <a:schemeClr val="tx1">
                  <a:lumMod val="65000"/>
                  <a:lumOff val="35000"/>
                </a:schemeClr>
              </a:solidFill>
            </a:endParaRPr>
          </a:p>
        </p:txBody>
      </p:sp>
      <p:sp>
        <p:nvSpPr>
          <p:cNvPr id="9" name="Google Shape;381;p38">
            <a:extLst>
              <a:ext uri="{FF2B5EF4-FFF2-40B4-BE49-F238E27FC236}">
                <a16:creationId xmlns:a16="http://schemas.microsoft.com/office/drawing/2014/main" id="{28777D04-30D6-AB47-AE3C-4BCA2CB10173}"/>
              </a:ext>
            </a:extLst>
          </p:cNvPr>
          <p:cNvSpPr txBox="1">
            <a:spLocks noGrp="1"/>
          </p:cNvSpPr>
          <p:nvPr>
            <p:ph sz="half" idx="2"/>
          </p:nvPr>
        </p:nvSpPr>
        <p:spPr>
          <a:xfrm>
            <a:off x="5207000" y="4089399"/>
            <a:ext cx="5659474" cy="2100263"/>
          </a:xfrm>
          <a:prstGeom prst="rect">
            <a:avLst/>
          </a:prstGeom>
          <a:noFill/>
          <a:ln>
            <a:noFill/>
          </a:ln>
        </p:spPr>
        <p:txBody>
          <a:bodyPr spcFirstLastPara="1" wrap="square" lIns="91421" tIns="45710" rIns="91421" bIns="45710" anchor="t" anchorCtr="0">
            <a:noAutofit/>
          </a:bodyPr>
          <a:lstStyle/>
          <a:p>
            <a:pPr marL="0" indent="0">
              <a:buClr>
                <a:schemeClr val="dk1"/>
              </a:buClr>
              <a:buSzPts val="2400"/>
              <a:buNone/>
            </a:pPr>
            <a:r>
              <a:rPr lang="en-US" sz="1667" b="1" dirty="0">
                <a:solidFill>
                  <a:schemeClr val="tx1">
                    <a:lumMod val="65000"/>
                    <a:lumOff val="35000"/>
                  </a:schemeClr>
                </a:solidFill>
                <a:latin typeface="Arial"/>
                <a:ea typeface="Arial"/>
                <a:cs typeface="Arial"/>
                <a:sym typeface="Arial"/>
              </a:rPr>
              <a:t>Please contact: </a:t>
            </a:r>
          </a:p>
          <a:p>
            <a:pPr marL="0" indent="0">
              <a:buClr>
                <a:schemeClr val="dk1"/>
              </a:buClr>
              <a:buSzPts val="2400"/>
              <a:buNone/>
            </a:pPr>
            <a:r>
              <a:rPr lang="en-US" sz="1667" b="1" dirty="0">
                <a:solidFill>
                  <a:schemeClr val="tx1">
                    <a:lumMod val="65000"/>
                    <a:lumOff val="35000"/>
                  </a:schemeClr>
                </a:solidFill>
                <a:latin typeface="Arial"/>
                <a:ea typeface="Arial"/>
                <a:cs typeface="Arial"/>
                <a:sym typeface="Arial"/>
              </a:rPr>
              <a:t>Dr. Desirée Cox, MD, MPhil, PhD at: </a:t>
            </a:r>
            <a:r>
              <a:rPr lang="en-US" sz="1667" b="1" u="sng" dirty="0">
                <a:solidFill>
                  <a:schemeClr val="tx1">
                    <a:lumMod val="65000"/>
                    <a:lumOff val="35000"/>
                  </a:schemeClr>
                </a:solidFill>
                <a:latin typeface="Arial"/>
                <a:ea typeface="Arial"/>
                <a:cs typeface="Arial"/>
                <a:sym typeface="Arial"/>
                <a:hlinkClick r:id="rId3">
                  <a:extLst>
                    <a:ext uri="{A12FA001-AC4F-418D-AE19-62706E023703}">
                      <ahyp:hlinkClr xmlns:ahyp="http://schemas.microsoft.com/office/drawing/2018/hyperlinkcolor" val="tx"/>
                    </a:ext>
                  </a:extLst>
                </a:hlinkClick>
              </a:rPr>
              <a:t>dr.desireecox@gmail.com</a:t>
            </a:r>
            <a:endParaRPr lang="en-US" sz="1667" b="1" u="sng" dirty="0">
              <a:solidFill>
                <a:schemeClr val="tx1">
                  <a:lumMod val="65000"/>
                  <a:lumOff val="35000"/>
                </a:schemeClr>
              </a:solidFill>
              <a:latin typeface="Arial"/>
              <a:ea typeface="Arial"/>
              <a:cs typeface="Arial"/>
              <a:sym typeface="Arial"/>
            </a:endParaRPr>
          </a:p>
          <a:p>
            <a:pPr marL="0" indent="0">
              <a:buClr>
                <a:schemeClr val="dk1"/>
              </a:buClr>
              <a:buSzPts val="2400"/>
              <a:buNone/>
            </a:pPr>
            <a:r>
              <a:rPr lang="en-US" sz="1667" b="1" dirty="0">
                <a:solidFill>
                  <a:schemeClr val="tx1">
                    <a:lumMod val="65000"/>
                    <a:lumOff val="35000"/>
                  </a:schemeClr>
                </a:solidFill>
                <a:latin typeface="Arial"/>
                <a:ea typeface="Arial"/>
                <a:cs typeface="Arial"/>
                <a:sym typeface="Arial"/>
              </a:rPr>
              <a:t>Telephone/WhatsApp: (242) 803-9760 (Bahamas)</a:t>
            </a:r>
          </a:p>
          <a:p>
            <a:pPr marL="0" indent="0">
              <a:buClr>
                <a:schemeClr val="dk1"/>
              </a:buClr>
              <a:buSzPts val="2400"/>
              <a:buNone/>
            </a:pPr>
            <a:r>
              <a:rPr lang="en-US" sz="1667" b="1" dirty="0">
                <a:solidFill>
                  <a:schemeClr val="tx1">
                    <a:lumMod val="65000"/>
                    <a:lumOff val="35000"/>
                  </a:schemeClr>
                </a:solidFill>
                <a:latin typeface="Arial"/>
                <a:cs typeface="Arial"/>
                <a:sym typeface="Arial"/>
              </a:rPr>
              <a:t>                                       (347) 844-3076 (USA)</a:t>
            </a:r>
            <a:endParaRPr sz="1250" dirty="0">
              <a:solidFill>
                <a:schemeClr val="tx1">
                  <a:lumMod val="65000"/>
                  <a:lumOff val="35000"/>
                </a:schemeClr>
              </a:solidFill>
            </a:endParaRPr>
          </a:p>
        </p:txBody>
      </p:sp>
      <p:sp>
        <p:nvSpPr>
          <p:cNvPr id="6" name="Rectangle 5">
            <a:extLst>
              <a:ext uri="{FF2B5EF4-FFF2-40B4-BE49-F238E27FC236}">
                <a16:creationId xmlns:a16="http://schemas.microsoft.com/office/drawing/2014/main" id="{9D168B6A-0321-1342-9DD5-A25FF733EDF7}"/>
              </a:ext>
            </a:extLst>
          </p:cNvPr>
          <p:cNvSpPr/>
          <p:nvPr/>
        </p:nvSpPr>
        <p:spPr>
          <a:xfrm>
            <a:off x="2209800" y="1282700"/>
            <a:ext cx="694690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rgbClr val="D73700"/>
                </a:solidFill>
              </a:rPr>
              <a:t>For more information </a:t>
            </a:r>
          </a:p>
        </p:txBody>
      </p:sp>
      <p:sp>
        <p:nvSpPr>
          <p:cNvPr id="10" name="Slide Number Placeholder 9">
            <a:extLst>
              <a:ext uri="{FF2B5EF4-FFF2-40B4-BE49-F238E27FC236}">
                <a16:creationId xmlns:a16="http://schemas.microsoft.com/office/drawing/2014/main" id="{43BC693C-D14B-2643-90E1-5481652D9529}"/>
              </a:ext>
            </a:extLst>
          </p:cNvPr>
          <p:cNvSpPr>
            <a:spLocks noGrp="1"/>
          </p:cNvSpPr>
          <p:nvPr>
            <p:ph type="sldNum" sz="quarter" idx="12"/>
          </p:nvPr>
        </p:nvSpPr>
        <p:spPr/>
        <p:txBody>
          <a:bodyPr/>
          <a:lstStyle/>
          <a:p>
            <a:fld id="{8AF4952C-FAAE-9541-A652-7D1332F9B4CE}" type="slidenum">
              <a:rPr lang="en-US" smtClean="0"/>
              <a:t>22</a:t>
            </a:fld>
            <a:endParaRPr lang="en-US"/>
          </a:p>
        </p:txBody>
      </p:sp>
    </p:spTree>
    <p:extLst>
      <p:ext uri="{BB962C8B-B14F-4D97-AF65-F5344CB8AC3E}">
        <p14:creationId xmlns:p14="http://schemas.microsoft.com/office/powerpoint/2010/main" val="1466920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20472</TotalTime>
  <Words>3159</Words>
  <Application>Microsoft Macintosh PowerPoint</Application>
  <PresentationFormat>Widescreen</PresentationFormat>
  <Paragraphs>300</Paragraphs>
  <Slides>22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Calibri Light</vt:lpstr>
      <vt:lpstr>Helvetica Neue</vt:lpstr>
      <vt:lpstr>Wingdings</vt:lpstr>
      <vt:lpstr>Office Theme</vt:lpstr>
      <vt:lpstr>   </vt:lpstr>
      <vt:lpstr>     </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     </vt:lpstr>
      <vt:lpstr>PowerPoint Presentation</vt:lpstr>
      <vt:lpstr>BRIDGING-THE-FUTURE Science Technology, Architecture and Design, Engineering and Math (STEAM) STUDENTS PROGRAM &amp;                     HEALinc STEM SCHOLARSHIP </vt:lpstr>
      <vt:lpstr>     </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HEALinc </dc:title>
  <dc:creator>Desiree Cox-Maksimov</dc:creator>
  <cp:lastModifiedBy>Microsoft Office User</cp:lastModifiedBy>
  <cp:revision>288</cp:revision>
  <dcterms:created xsi:type="dcterms:W3CDTF">2019-12-30T12:08:24Z</dcterms:created>
  <dcterms:modified xsi:type="dcterms:W3CDTF">2022-09-29T10:59:23Z</dcterms:modified>
</cp:coreProperties>
</file>