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555_A5B00EFD.xml" ContentType="application/vnd.ms-powerpoint.comments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1386" r:id="rId2"/>
    <p:sldId id="1342" r:id="rId3"/>
    <p:sldId id="977" r:id="rId4"/>
    <p:sldId id="2147470036" r:id="rId5"/>
    <p:sldId id="1378" r:id="rId6"/>
    <p:sldId id="2147470046" r:id="rId7"/>
    <p:sldId id="2147470037" r:id="rId8"/>
    <p:sldId id="2147470038" r:id="rId9"/>
    <p:sldId id="2147470039" r:id="rId10"/>
    <p:sldId id="1380" r:id="rId11"/>
    <p:sldId id="1349" r:id="rId12"/>
    <p:sldId id="2147470040" r:id="rId13"/>
    <p:sldId id="1320" r:id="rId14"/>
    <p:sldId id="2147470041" r:id="rId15"/>
    <p:sldId id="1315" r:id="rId16"/>
    <p:sldId id="2147470042" r:id="rId17"/>
    <p:sldId id="2147470043" r:id="rId18"/>
    <p:sldId id="2147470044" r:id="rId19"/>
    <p:sldId id="1336" r:id="rId20"/>
    <p:sldId id="2147470047" r:id="rId21"/>
    <p:sldId id="1365" r:id="rId22"/>
    <p:sldId id="1369" r:id="rId23"/>
    <p:sldId id="1385" r:id="rId24"/>
    <p:sldId id="277" r:id="rId25"/>
    <p:sldId id="269" r:id="rId26"/>
    <p:sldId id="1335" r:id="rId27"/>
    <p:sldId id="1343" r:id="rId28"/>
    <p:sldId id="214747004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3D91146-0314-46A9-9564-E2C9CD188E3F}">
          <p14:sldIdLst>
            <p14:sldId id="1386"/>
            <p14:sldId id="1342"/>
            <p14:sldId id="977"/>
            <p14:sldId id="2147470036"/>
            <p14:sldId id="1378"/>
            <p14:sldId id="2147470046"/>
            <p14:sldId id="2147470037"/>
            <p14:sldId id="2147470038"/>
            <p14:sldId id="2147470039"/>
            <p14:sldId id="1380"/>
            <p14:sldId id="1349"/>
            <p14:sldId id="2147470040"/>
            <p14:sldId id="1320"/>
            <p14:sldId id="2147470041"/>
            <p14:sldId id="1315"/>
            <p14:sldId id="2147470042"/>
            <p14:sldId id="2147470043"/>
            <p14:sldId id="2147470044"/>
            <p14:sldId id="1336"/>
            <p14:sldId id="2147470047"/>
            <p14:sldId id="1365"/>
            <p14:sldId id="1369"/>
            <p14:sldId id="1385"/>
            <p14:sldId id="277"/>
            <p14:sldId id="269"/>
            <p14:sldId id="1335"/>
            <p14:sldId id="1343"/>
            <p14:sldId id="214747004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A82BBED-D47E-EB72-4CA6-A85671EE5ED7}" name="Ben Chlebina" initials="BC" userId="b7232be49329cd3e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90F0"/>
    <a:srgbClr val="0449D2"/>
    <a:srgbClr val="033CAD"/>
    <a:srgbClr val="3A65BA"/>
    <a:srgbClr val="1BC8FF"/>
    <a:srgbClr val="48E8FF"/>
    <a:srgbClr val="123C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09" autoAdjust="0"/>
    <p:restoredTop sz="94660"/>
  </p:normalViewPr>
  <p:slideViewPr>
    <p:cSldViewPr snapToGrid="0">
      <p:cViewPr varScale="1">
        <p:scale>
          <a:sx n="96" d="100"/>
          <a:sy n="96" d="100"/>
        </p:scale>
        <p:origin x="168" y="3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8/10/relationships/authors" Target="author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/Volumes\Penn%20Expansion\Penn%20Word%20Files\Post-doc%20&amp;%20Graduate%20Stud%20Presentations\Maritza%20Mayorga\Exosomes\Copy%20of%20EXO-ECHOS%20%201%20week%20Exo-KK1%20081417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Sheet1!$A$2:$A$15</c:f>
              <c:strCache>
                <c:ptCount val="14"/>
                <c:pt idx="0">
                  <c:v>MACE</c:v>
                </c:pt>
                <c:pt idx="1">
                  <c:v>Heart Failure</c:v>
                </c:pt>
                <c:pt idx="2">
                  <c:v>Cancer</c:v>
                </c:pt>
                <c:pt idx="3">
                  <c:v>CNS Primary</c:v>
                </c:pt>
                <c:pt idx="4">
                  <c:v>Old age</c:v>
                </c:pt>
                <c:pt idx="5">
                  <c:v>Trauma</c:v>
                </c:pt>
                <c:pt idx="6">
                  <c:v>Sepsis</c:v>
                </c:pt>
                <c:pt idx="7">
                  <c:v>Respiratory</c:v>
                </c:pt>
                <c:pt idx="8">
                  <c:v>Liver</c:v>
                </c:pt>
                <c:pt idx="9">
                  <c:v>Renal</c:v>
                </c:pt>
                <c:pt idx="10">
                  <c:v>Dementia/Alzheimers</c:v>
                </c:pt>
                <c:pt idx="11">
                  <c:v>Unclear</c:v>
                </c:pt>
                <c:pt idx="12">
                  <c:v>Other</c:v>
                </c:pt>
                <c:pt idx="13">
                  <c:v>Unknown</c:v>
                </c:pt>
              </c:strCache>
            </c:strRef>
          </c:cat>
          <c:val>
            <c:numRef>
              <c:f>Sheet1!$B$2:$B$15</c:f>
              <c:numCache>
                <c:formatCode>0.0%</c:formatCode>
                <c:ptCount val="14"/>
                <c:pt idx="0">
                  <c:v>0.156</c:v>
                </c:pt>
                <c:pt idx="1">
                  <c:v>8.1000000000000003E-2</c:v>
                </c:pt>
                <c:pt idx="2">
                  <c:v>0.187</c:v>
                </c:pt>
                <c:pt idx="3">
                  <c:v>3.4000000000000002E-2</c:v>
                </c:pt>
                <c:pt idx="4">
                  <c:v>3.9E-2</c:v>
                </c:pt>
                <c:pt idx="5">
                  <c:v>2.1000000000000001E-2</c:v>
                </c:pt>
                <c:pt idx="6">
                  <c:v>0.112</c:v>
                </c:pt>
                <c:pt idx="7">
                  <c:v>0.112</c:v>
                </c:pt>
                <c:pt idx="8">
                  <c:v>1.6E-2</c:v>
                </c:pt>
                <c:pt idx="9">
                  <c:v>4.7E-2</c:v>
                </c:pt>
                <c:pt idx="10">
                  <c:v>0.11899999999999999</c:v>
                </c:pt>
                <c:pt idx="11">
                  <c:v>3.0000000000000001E-3</c:v>
                </c:pt>
                <c:pt idx="12">
                  <c:v>8.0000000000000002E-3</c:v>
                </c:pt>
                <c:pt idx="13">
                  <c:v>6.8000000000000005E-2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5C-CE4B-9E48-7B0AF8D3B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1419948128"/>
        <c:axId val="1419939928"/>
      </c:barChart>
      <c:catAx>
        <c:axId val="141994812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9939928"/>
        <c:crosses val="autoZero"/>
        <c:auto val="1"/>
        <c:lblAlgn val="ctr"/>
        <c:lblOffset val="100"/>
        <c:noMultiLvlLbl val="0"/>
      </c:catAx>
      <c:valAx>
        <c:axId val="1419939928"/>
        <c:scaling>
          <c:orientation val="minMax"/>
          <c:max val="0.2"/>
        </c:scaling>
        <c:delete val="0"/>
        <c:axPos val="b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9948128"/>
        <c:crosses val="max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 dirty="0"/>
              <a:t>2 weeks after acute MI</a:t>
            </a:r>
          </a:p>
        </c:rich>
      </c:tx>
      <c:layout>
        <c:manualLayout>
          <c:xMode val="edge"/>
          <c:yMode val="edge"/>
          <c:x val="0.11597591815438434"/>
          <c:y val="0.17923990131845804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Sheet1!$P$10</c:f>
              <c:strCache>
                <c:ptCount val="1"/>
                <c:pt idx="0">
                  <c:v>2 weeks</c:v>
                </c:pt>
              </c:strCache>
            </c:strRef>
          </c:tx>
          <c:spPr>
            <a:solidFill>
              <a:srgbClr val="C0504D"/>
            </a:solidFill>
            <a:ln w="25400">
              <a:solidFill>
                <a:schemeClr val="tx1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 w="254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A19-4961-9745-D42DF5D8BCD7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 w="254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A19-4961-9745-D42DF5D8BCD7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  <a:ln w="2540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8A19-4961-9745-D42DF5D8BCD7}"/>
              </c:ext>
            </c:extLst>
          </c:dPt>
          <c:errBars>
            <c:errBarType val="plus"/>
            <c:errValType val="cust"/>
            <c:noEndCap val="0"/>
            <c:plus>
              <c:numRef>
                <c:f>Sheet1!$R$11:$R$14</c:f>
                <c:numCache>
                  <c:formatCode>General</c:formatCode>
                  <c:ptCount val="4"/>
                  <c:pt idx="0">
                    <c:v>1.7607100840286034</c:v>
                  </c:pt>
                  <c:pt idx="1">
                    <c:v>1.6839932699786335</c:v>
                  </c:pt>
                  <c:pt idx="2">
                    <c:v>1.5122830422906961</c:v>
                  </c:pt>
                  <c:pt idx="3">
                    <c:v>1.9234621562865837</c:v>
                  </c:pt>
                </c:numCache>
              </c:numRef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Sheet1!$N$11:$N$14</c:f>
              <c:strCache>
                <c:ptCount val="4"/>
                <c:pt idx="0">
                  <c:v>Saline</c:v>
                </c:pt>
                <c:pt idx="1">
                  <c:v>MSC</c:v>
                </c:pt>
                <c:pt idx="2">
                  <c:v>MSC+CAMKK1</c:v>
                </c:pt>
                <c:pt idx="3">
                  <c:v>MSC+SDF-1</c:v>
                </c:pt>
              </c:strCache>
            </c:strRef>
          </c:cat>
          <c:val>
            <c:numRef>
              <c:f>Sheet1!$P$11:$P$14</c:f>
              <c:numCache>
                <c:formatCode>0.0</c:formatCode>
                <c:ptCount val="4"/>
                <c:pt idx="0">
                  <c:v>1.9049999999999994</c:v>
                </c:pt>
                <c:pt idx="1">
                  <c:v>4.5250000000000004</c:v>
                </c:pt>
                <c:pt idx="2">
                  <c:v>21.68</c:v>
                </c:pt>
                <c:pt idx="3">
                  <c:v>16.796666666666663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A19-4961-9745-D42DF5D8B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overlap val="-50"/>
        <c:axId val="285897247"/>
        <c:axId val="1"/>
      </c:barChart>
      <c:catAx>
        <c:axId val="285897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175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333333"/>
                </a:solidFill>
                <a:latin typeface="+mn-lt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85897247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487087572045"/>
          <c:y val="9.1205687464987403E-2"/>
          <c:w val="0.82246933847504911"/>
          <c:h val="0.81565888604876902"/>
        </c:manualLayout>
      </c:layout>
      <c:lineChart>
        <c:grouping val="standard"/>
        <c:varyColors val="0"/>
        <c:ser>
          <c:idx val="0"/>
          <c:order val="0"/>
          <c:tx>
            <c:strRef>
              <c:f>'FIG after RO1'!$B$5</c:f>
              <c:strCache>
                <c:ptCount val="1"/>
                <c:pt idx="0">
                  <c:v>LFD</c:v>
                </c:pt>
              </c:strCache>
            </c:strRef>
          </c:tx>
          <c:spPr>
            <a:ln w="38100">
              <a:solidFill>
                <a:schemeClr val="tx1"/>
              </a:solidFill>
              <a:prstDash val="solid"/>
            </a:ln>
          </c:spPr>
          <c:marker>
            <c:symbol val="circle"/>
            <c:size val="12"/>
            <c:spPr>
              <a:solidFill>
                <a:srgbClr val="1190F0"/>
              </a:solidFill>
              <a:ln>
                <a:solidFill>
                  <a:schemeClr val="tx1"/>
                </a:solidFill>
                <a:prstDash val="solid"/>
              </a:ln>
            </c:spPr>
          </c:marker>
          <c:errBars>
            <c:errDir val="y"/>
            <c:errBarType val="plus"/>
            <c:errValType val="cust"/>
            <c:noEndCap val="0"/>
            <c:plus>
              <c:numRef>
                <c:f>'FIG after RO1'!$J$5:$O$5</c:f>
                <c:numCache>
                  <c:formatCode>General</c:formatCode>
                  <c:ptCount val="6"/>
                  <c:pt idx="0">
                    <c:v>2</c:v>
                  </c:pt>
                  <c:pt idx="1">
                    <c:v>1.17</c:v>
                  </c:pt>
                  <c:pt idx="2">
                    <c:v>1.58</c:v>
                  </c:pt>
                  <c:pt idx="3">
                    <c:v>2.19</c:v>
                  </c:pt>
                  <c:pt idx="4">
                    <c:v>1.39</c:v>
                  </c:pt>
                  <c:pt idx="5">
                    <c:v>1.35</c:v>
                  </c:pt>
                </c:numCache>
              </c:numRef>
            </c:plus>
            <c:spPr>
              <a:ln w="38100">
                <a:solidFill>
                  <a:srgbClr val="666699"/>
                </a:solidFill>
                <a:prstDash val="solid"/>
              </a:ln>
            </c:spPr>
          </c:errBars>
          <c:cat>
            <c:strRef>
              <c:f>'FIG after RO1'!$C$3:$H$3</c:f>
              <c:strCache>
                <c:ptCount val="6"/>
                <c:pt idx="0">
                  <c:v>22w</c:v>
                </c:pt>
                <c:pt idx="1">
                  <c:v>25w</c:v>
                </c:pt>
                <c:pt idx="2">
                  <c:v>27w</c:v>
                </c:pt>
                <c:pt idx="3">
                  <c:v>28w</c:v>
                </c:pt>
                <c:pt idx="4">
                  <c:v>29w</c:v>
                </c:pt>
                <c:pt idx="5">
                  <c:v>30w</c:v>
                </c:pt>
              </c:strCache>
            </c:strRef>
          </c:cat>
          <c:val>
            <c:numRef>
              <c:f>'FIG after RO1'!$C$5:$H$5</c:f>
              <c:numCache>
                <c:formatCode>0.00</c:formatCode>
                <c:ptCount val="6"/>
                <c:pt idx="0">
                  <c:v>88</c:v>
                </c:pt>
                <c:pt idx="1">
                  <c:v>88.4</c:v>
                </c:pt>
                <c:pt idx="2">
                  <c:v>85.15</c:v>
                </c:pt>
                <c:pt idx="3">
                  <c:v>84.333333333333314</c:v>
                </c:pt>
                <c:pt idx="4">
                  <c:v>79.36</c:v>
                </c:pt>
                <c:pt idx="5">
                  <c:v>81.93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E1-E24A-8D92-65A6F0C91891}"/>
            </c:ext>
          </c:extLst>
        </c:ser>
        <c:ser>
          <c:idx val="2"/>
          <c:order val="1"/>
          <c:tx>
            <c:strRef>
              <c:f>'FIG after RO1'!$B$6</c:f>
              <c:strCache>
                <c:ptCount val="1"/>
                <c:pt idx="0">
                  <c:v>HFD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square"/>
            <c:size val="12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  <a:prstDash val="solid"/>
              </a:ln>
            </c:spPr>
          </c:marker>
          <c:errBars>
            <c:errDir val="y"/>
            <c:errBarType val="plus"/>
            <c:errValType val="cust"/>
            <c:noEndCap val="0"/>
            <c:plus>
              <c:numRef>
                <c:f>'FIG after RO1'!$J$7:$O$7</c:f>
                <c:numCache>
                  <c:formatCode>General</c:formatCode>
                  <c:ptCount val="6"/>
                  <c:pt idx="0">
                    <c:v>0.72500302255649096</c:v>
                  </c:pt>
                  <c:pt idx="1">
                    <c:v>2.5052284412091419</c:v>
                  </c:pt>
                  <c:pt idx="2">
                    <c:v>1.3315562681456781</c:v>
                  </c:pt>
                  <c:pt idx="3">
                    <c:v>2.0601179577878699</c:v>
                  </c:pt>
                  <c:pt idx="4">
                    <c:v>4.01</c:v>
                  </c:pt>
                  <c:pt idx="5">
                    <c:v>3.26</c:v>
                  </c:pt>
                </c:numCache>
              </c:numRef>
            </c:plus>
            <c:spPr>
              <a:ln w="381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'FIG after RO1'!$C$3:$H$3</c:f>
              <c:strCache>
                <c:ptCount val="6"/>
                <c:pt idx="0">
                  <c:v>22w</c:v>
                </c:pt>
                <c:pt idx="1">
                  <c:v>25w</c:v>
                </c:pt>
                <c:pt idx="2">
                  <c:v>27w</c:v>
                </c:pt>
                <c:pt idx="3">
                  <c:v>28w</c:v>
                </c:pt>
                <c:pt idx="4">
                  <c:v>29w</c:v>
                </c:pt>
                <c:pt idx="5">
                  <c:v>30w</c:v>
                </c:pt>
              </c:strCache>
            </c:strRef>
          </c:cat>
          <c:val>
            <c:numRef>
              <c:f>'FIG after RO1'!$C$6:$H$6</c:f>
              <c:numCache>
                <c:formatCode>0.00</c:formatCode>
                <c:ptCount val="6"/>
                <c:pt idx="0">
                  <c:v>84.96</c:v>
                </c:pt>
                <c:pt idx="1">
                  <c:v>61.2</c:v>
                </c:pt>
                <c:pt idx="2">
                  <c:v>54.648000000000003</c:v>
                </c:pt>
                <c:pt idx="3">
                  <c:v>54.274999999999999</c:v>
                </c:pt>
                <c:pt idx="4">
                  <c:v>56.78</c:v>
                </c:pt>
                <c:pt idx="5">
                  <c:v>55.05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E1-E24A-8D92-65A6F0C91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70622552"/>
        <c:axId val="-2070626136"/>
      </c:lineChart>
      <c:catAx>
        <c:axId val="-2070622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-2070626136"/>
        <c:crosses val="autoZero"/>
        <c:auto val="1"/>
        <c:lblAlgn val="ctr"/>
        <c:lblOffset val="100"/>
        <c:noMultiLvlLbl val="0"/>
      </c:catAx>
      <c:valAx>
        <c:axId val="-2070626136"/>
        <c:scaling>
          <c:orientation val="minMax"/>
          <c:max val="100"/>
          <c:min val="30"/>
        </c:scaling>
        <c:delete val="0"/>
        <c:axPos val="l"/>
        <c:title>
          <c:tx>
            <c:rich>
              <a:bodyPr/>
              <a:lstStyle/>
              <a:p>
                <a:pPr>
                  <a:defRPr sz="1800" b="0" i="0" u="none" strike="noStrike" baseline="0">
                    <a:solidFill>
                      <a:srgbClr val="000000"/>
                    </a:solidFill>
                    <a:latin typeface="Arial"/>
                    <a:ea typeface="Calibri"/>
                    <a:cs typeface="Arial"/>
                  </a:defRPr>
                </a:pPr>
                <a:r>
                  <a:rPr lang="en-US" sz="1800" b="0">
                    <a:latin typeface="Arial"/>
                    <a:cs typeface="Arial"/>
                  </a:rPr>
                  <a:t>Ejection Fraction %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-2070622552"/>
        <c:crosses val="autoZero"/>
        <c:crossBetween val="between"/>
        <c:majorUnit val="10"/>
      </c:valAx>
      <c:spPr>
        <a:solidFill>
          <a:srgbClr val="FFFFFF"/>
        </a:solidFill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Arial"/>
                <a:ea typeface="Calibri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29005541246541799"/>
          <c:y val="1.8062809111773299E-3"/>
          <c:w val="0.66618016159943705"/>
          <c:h val="0.15885790758272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2000" b="1" i="0" u="none" strike="noStrike" baseline="0">
              <a:solidFill>
                <a:srgbClr val="000000"/>
              </a:solidFill>
              <a:latin typeface="Arial"/>
              <a:ea typeface="Calibri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487087572045"/>
          <c:y val="9.1205687464987403E-2"/>
          <c:w val="0.83603247100205236"/>
          <c:h val="0.81565888604876902"/>
        </c:manualLayout>
      </c:layout>
      <c:lineChart>
        <c:grouping val="standard"/>
        <c:varyColors val="0"/>
        <c:ser>
          <c:idx val="0"/>
          <c:order val="0"/>
          <c:tx>
            <c:strRef>
              <c:f>'FIG after RO1'!$B$5</c:f>
              <c:strCache>
                <c:ptCount val="1"/>
                <c:pt idx="0">
                  <c:v>LFD</c:v>
                </c:pt>
              </c:strCache>
            </c:strRef>
          </c:tx>
          <c:spPr>
            <a:ln w="38100">
              <a:solidFill>
                <a:schemeClr val="tx1"/>
              </a:solidFill>
              <a:prstDash val="solid"/>
            </a:ln>
          </c:spPr>
          <c:marker>
            <c:symbol val="circle"/>
            <c:size val="12"/>
            <c:spPr>
              <a:solidFill>
                <a:srgbClr val="1190F0"/>
              </a:solidFill>
              <a:ln>
                <a:solidFill>
                  <a:schemeClr val="tx1"/>
                </a:solidFill>
                <a:prstDash val="solid"/>
              </a:ln>
            </c:spPr>
          </c:marker>
          <c:errBars>
            <c:errDir val="y"/>
            <c:errBarType val="plus"/>
            <c:errValType val="cust"/>
            <c:noEndCap val="0"/>
            <c:plus>
              <c:numRef>
                <c:f>'FIG after RO1'!$J$5:$O$5</c:f>
                <c:numCache>
                  <c:formatCode>General</c:formatCode>
                  <c:ptCount val="6"/>
                  <c:pt idx="0">
                    <c:v>2</c:v>
                  </c:pt>
                  <c:pt idx="1">
                    <c:v>1.17</c:v>
                  </c:pt>
                  <c:pt idx="2">
                    <c:v>1.58</c:v>
                  </c:pt>
                  <c:pt idx="3">
                    <c:v>2.19</c:v>
                  </c:pt>
                  <c:pt idx="4">
                    <c:v>1.39</c:v>
                  </c:pt>
                  <c:pt idx="5">
                    <c:v>1.35</c:v>
                  </c:pt>
                </c:numCache>
              </c:numRef>
            </c:plus>
            <c:spPr>
              <a:ln w="38100">
                <a:solidFill>
                  <a:srgbClr val="666699"/>
                </a:solidFill>
                <a:prstDash val="solid"/>
              </a:ln>
            </c:spPr>
          </c:errBars>
          <c:cat>
            <c:strRef>
              <c:f>'FIG after RO1'!$C$3:$H$3</c:f>
              <c:strCache>
                <c:ptCount val="6"/>
                <c:pt idx="0">
                  <c:v>22w</c:v>
                </c:pt>
                <c:pt idx="1">
                  <c:v>25w</c:v>
                </c:pt>
                <c:pt idx="2">
                  <c:v>27w</c:v>
                </c:pt>
                <c:pt idx="3">
                  <c:v>28w</c:v>
                </c:pt>
                <c:pt idx="4">
                  <c:v>29w</c:v>
                </c:pt>
                <c:pt idx="5">
                  <c:v>30w</c:v>
                </c:pt>
              </c:strCache>
            </c:strRef>
          </c:cat>
          <c:val>
            <c:numRef>
              <c:f>'FIG after RO1'!$C$5:$H$5</c:f>
              <c:numCache>
                <c:formatCode>0.00</c:formatCode>
                <c:ptCount val="6"/>
                <c:pt idx="0">
                  <c:v>88</c:v>
                </c:pt>
                <c:pt idx="1">
                  <c:v>88.4</c:v>
                </c:pt>
                <c:pt idx="2">
                  <c:v>85.15</c:v>
                </c:pt>
                <c:pt idx="3">
                  <c:v>84.333333333333314</c:v>
                </c:pt>
                <c:pt idx="4">
                  <c:v>79.36</c:v>
                </c:pt>
                <c:pt idx="5">
                  <c:v>81.93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ED-F147-85E1-91F9429FA1E2}"/>
            </c:ext>
          </c:extLst>
        </c:ser>
        <c:ser>
          <c:idx val="2"/>
          <c:order val="1"/>
          <c:tx>
            <c:strRef>
              <c:f>'FIG after RO1'!$B$6</c:f>
              <c:strCache>
                <c:ptCount val="1"/>
                <c:pt idx="0">
                  <c:v>HFD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square"/>
            <c:size val="12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  <a:prstDash val="solid"/>
              </a:ln>
            </c:spPr>
          </c:marker>
          <c:errBars>
            <c:errDir val="y"/>
            <c:errBarType val="plus"/>
            <c:errValType val="cust"/>
            <c:noEndCap val="0"/>
            <c:plus>
              <c:numRef>
                <c:f>'FIG after RO1'!$J$7:$O$7</c:f>
                <c:numCache>
                  <c:formatCode>General</c:formatCode>
                  <c:ptCount val="6"/>
                  <c:pt idx="0">
                    <c:v>0.72500302255649096</c:v>
                  </c:pt>
                  <c:pt idx="1">
                    <c:v>2.5052284412091419</c:v>
                  </c:pt>
                  <c:pt idx="2">
                    <c:v>1.3315562681456781</c:v>
                  </c:pt>
                  <c:pt idx="3">
                    <c:v>2.0601179577878699</c:v>
                  </c:pt>
                  <c:pt idx="4">
                    <c:v>4.01</c:v>
                  </c:pt>
                  <c:pt idx="5">
                    <c:v>3.26</c:v>
                  </c:pt>
                </c:numCache>
              </c:numRef>
            </c:plus>
            <c:spPr>
              <a:ln w="381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'FIG after RO1'!$C$3:$H$3</c:f>
              <c:strCache>
                <c:ptCount val="6"/>
                <c:pt idx="0">
                  <c:v>22w</c:v>
                </c:pt>
                <c:pt idx="1">
                  <c:v>25w</c:v>
                </c:pt>
                <c:pt idx="2">
                  <c:v>27w</c:v>
                </c:pt>
                <c:pt idx="3">
                  <c:v>28w</c:v>
                </c:pt>
                <c:pt idx="4">
                  <c:v>29w</c:v>
                </c:pt>
                <c:pt idx="5">
                  <c:v>30w</c:v>
                </c:pt>
              </c:strCache>
            </c:strRef>
          </c:cat>
          <c:val>
            <c:numRef>
              <c:f>'FIG after RO1'!$C$6:$H$6</c:f>
              <c:numCache>
                <c:formatCode>0.00</c:formatCode>
                <c:ptCount val="6"/>
                <c:pt idx="0">
                  <c:v>84.96</c:v>
                </c:pt>
                <c:pt idx="1">
                  <c:v>61.2</c:v>
                </c:pt>
                <c:pt idx="2">
                  <c:v>54.648000000000003</c:v>
                </c:pt>
                <c:pt idx="3">
                  <c:v>54.274999999999999</c:v>
                </c:pt>
                <c:pt idx="4">
                  <c:v>56.78</c:v>
                </c:pt>
                <c:pt idx="5">
                  <c:v>55.05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ED-F147-85E1-91F9429FA1E2}"/>
            </c:ext>
          </c:extLst>
        </c:ser>
        <c:ser>
          <c:idx val="3"/>
          <c:order val="2"/>
          <c:tx>
            <c:strRef>
              <c:f>'FIG after RO1'!$B$8</c:f>
              <c:strCache>
                <c:ptCount val="1"/>
                <c:pt idx="0">
                  <c:v>CXCR4 null  HFD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square"/>
            <c:size val="12"/>
            <c:spPr>
              <a:solidFill>
                <a:srgbClr val="FF0000"/>
              </a:solidFill>
              <a:ln w="38100">
                <a:solidFill>
                  <a:schemeClr val="tx1"/>
                </a:solidFill>
              </a:ln>
            </c:spPr>
          </c:marker>
          <c:errBars>
            <c:errDir val="y"/>
            <c:errBarType val="plus"/>
            <c:errValType val="cust"/>
            <c:noEndCap val="0"/>
            <c:plus>
              <c:numRef>
                <c:f>'FIG after RO1'!$J$8:$O$8</c:f>
                <c:numCache>
                  <c:formatCode>General</c:formatCode>
                  <c:ptCount val="6"/>
                  <c:pt idx="0">
                    <c:v>1.2612035338284739</c:v>
                  </c:pt>
                  <c:pt idx="1">
                    <c:v>2.3469390466922628</c:v>
                  </c:pt>
                  <c:pt idx="2">
                    <c:v>2.8317571302010309</c:v>
                  </c:pt>
                  <c:pt idx="3">
                    <c:v>2.6217213651848401</c:v>
                  </c:pt>
                  <c:pt idx="4">
                    <c:v>1.535243601734483</c:v>
                  </c:pt>
                  <c:pt idx="5">
                    <c:v>1.7801357626128791</c:v>
                  </c:pt>
                </c:numCache>
              </c:numRef>
            </c:plus>
            <c:spPr>
              <a:ln w="38100"/>
            </c:spPr>
          </c:errBars>
          <c:val>
            <c:numRef>
              <c:f>'FIG after RO1'!$C$8:$H$8</c:f>
              <c:numCache>
                <c:formatCode>0.00</c:formatCode>
                <c:ptCount val="6"/>
                <c:pt idx="0">
                  <c:v>59.53</c:v>
                </c:pt>
                <c:pt idx="1">
                  <c:v>65.56</c:v>
                </c:pt>
                <c:pt idx="2">
                  <c:v>59.95</c:v>
                </c:pt>
                <c:pt idx="3">
                  <c:v>51.64</c:v>
                </c:pt>
                <c:pt idx="4">
                  <c:v>54.53</c:v>
                </c:pt>
                <c:pt idx="5">
                  <c:v>51.2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ED-F147-85E1-91F9429FA1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70622552"/>
        <c:axId val="-2070626136"/>
      </c:lineChart>
      <c:catAx>
        <c:axId val="-207062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-2070626136"/>
        <c:crosses val="autoZero"/>
        <c:auto val="1"/>
        <c:lblAlgn val="ctr"/>
        <c:lblOffset val="100"/>
        <c:noMultiLvlLbl val="0"/>
      </c:catAx>
      <c:valAx>
        <c:axId val="-2070626136"/>
        <c:scaling>
          <c:orientation val="minMax"/>
          <c:max val="100"/>
          <c:min val="30"/>
        </c:scaling>
        <c:delete val="0"/>
        <c:axPos val="l"/>
        <c:title>
          <c:tx>
            <c:rich>
              <a:bodyPr/>
              <a:lstStyle/>
              <a:p>
                <a:pPr>
                  <a:defRPr sz="2400" b="0" i="0" u="none" strike="noStrike" baseline="0">
                    <a:solidFill>
                      <a:srgbClr val="000000"/>
                    </a:solidFill>
                    <a:latin typeface="Arial"/>
                    <a:ea typeface="Calibri"/>
                    <a:cs typeface="Arial"/>
                  </a:defRPr>
                </a:pPr>
                <a:r>
                  <a:rPr lang="en-US" sz="2400" b="0">
                    <a:latin typeface="Arial"/>
                    <a:cs typeface="Arial"/>
                  </a:rPr>
                  <a:t>Ejection Fraction %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-2070622552"/>
        <c:crosses val="autoZero"/>
        <c:crossBetween val="between"/>
        <c:majorUnit val="10"/>
      </c:valAx>
      <c:spPr>
        <a:solidFill>
          <a:srgbClr val="FFFFFF"/>
        </a:solidFill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Arial"/>
                <a:ea typeface="Calibri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29005541246541799"/>
          <c:y val="1.8062809111773299E-3"/>
          <c:w val="0.66618016159943705"/>
          <c:h val="0.15885790758272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2000" b="1" i="0" u="none" strike="noStrike" baseline="0">
              <a:solidFill>
                <a:srgbClr val="000000"/>
              </a:solidFill>
              <a:latin typeface="Arial"/>
              <a:ea typeface="Calibri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487087572045"/>
          <c:y val="4.3838706910234386E-2"/>
          <c:w val="0.81917780828929121"/>
          <c:h val="0.86302590099843646"/>
        </c:manualLayout>
      </c:layout>
      <c:lineChart>
        <c:grouping val="standard"/>
        <c:varyColors val="0"/>
        <c:ser>
          <c:idx val="0"/>
          <c:order val="0"/>
          <c:tx>
            <c:strRef>
              <c:f>'FIG after RO1'!$B$5</c:f>
              <c:strCache>
                <c:ptCount val="1"/>
                <c:pt idx="0">
                  <c:v>LFD</c:v>
                </c:pt>
              </c:strCache>
            </c:strRef>
          </c:tx>
          <c:spPr>
            <a:ln w="38100">
              <a:solidFill>
                <a:schemeClr val="tx1"/>
              </a:solidFill>
              <a:prstDash val="solid"/>
            </a:ln>
          </c:spPr>
          <c:marker>
            <c:symbol val="circle"/>
            <c:size val="12"/>
            <c:spPr>
              <a:solidFill>
                <a:srgbClr val="1190F0"/>
              </a:solidFill>
              <a:ln>
                <a:solidFill>
                  <a:schemeClr val="tx1"/>
                </a:solidFill>
                <a:prstDash val="solid"/>
              </a:ln>
            </c:spPr>
          </c:marker>
          <c:errBars>
            <c:errDir val="y"/>
            <c:errBarType val="plus"/>
            <c:errValType val="cust"/>
            <c:noEndCap val="0"/>
            <c:plus>
              <c:numRef>
                <c:f>'FIG after RO1'!$J$5:$O$5</c:f>
                <c:numCache>
                  <c:formatCode>General</c:formatCode>
                  <c:ptCount val="6"/>
                  <c:pt idx="0">
                    <c:v>2</c:v>
                  </c:pt>
                  <c:pt idx="1">
                    <c:v>1.17</c:v>
                  </c:pt>
                  <c:pt idx="2">
                    <c:v>1.58</c:v>
                  </c:pt>
                  <c:pt idx="3">
                    <c:v>2.19</c:v>
                  </c:pt>
                  <c:pt idx="4">
                    <c:v>1.39</c:v>
                  </c:pt>
                  <c:pt idx="5">
                    <c:v>1.35</c:v>
                  </c:pt>
                </c:numCache>
              </c:numRef>
            </c:plus>
            <c:spPr>
              <a:ln w="38100">
                <a:solidFill>
                  <a:srgbClr val="666699"/>
                </a:solidFill>
                <a:prstDash val="solid"/>
              </a:ln>
            </c:spPr>
          </c:errBars>
          <c:cat>
            <c:strRef>
              <c:f>'FIG after RO1'!$C$3:$H$3</c:f>
              <c:strCache>
                <c:ptCount val="6"/>
                <c:pt idx="0">
                  <c:v>22w</c:v>
                </c:pt>
                <c:pt idx="1">
                  <c:v>25w</c:v>
                </c:pt>
                <c:pt idx="2">
                  <c:v>27w</c:v>
                </c:pt>
                <c:pt idx="3">
                  <c:v>28w</c:v>
                </c:pt>
                <c:pt idx="4">
                  <c:v>29w</c:v>
                </c:pt>
                <c:pt idx="5">
                  <c:v>30w</c:v>
                </c:pt>
              </c:strCache>
            </c:strRef>
          </c:cat>
          <c:val>
            <c:numRef>
              <c:f>'FIG after RO1'!$C$5:$H$5</c:f>
              <c:numCache>
                <c:formatCode>0.00</c:formatCode>
                <c:ptCount val="6"/>
                <c:pt idx="0">
                  <c:v>88</c:v>
                </c:pt>
                <c:pt idx="1">
                  <c:v>88.4</c:v>
                </c:pt>
                <c:pt idx="2">
                  <c:v>85.15</c:v>
                </c:pt>
                <c:pt idx="3">
                  <c:v>84.333333333333314</c:v>
                </c:pt>
                <c:pt idx="4">
                  <c:v>79.36</c:v>
                </c:pt>
                <c:pt idx="5">
                  <c:v>81.93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E1-E24A-8D92-65A6F0C91891}"/>
            </c:ext>
          </c:extLst>
        </c:ser>
        <c:ser>
          <c:idx val="2"/>
          <c:order val="1"/>
          <c:tx>
            <c:strRef>
              <c:f>'FIG after RO1'!$B$6</c:f>
              <c:strCache>
                <c:ptCount val="1"/>
                <c:pt idx="0">
                  <c:v>HFD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square"/>
            <c:size val="12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  <a:prstDash val="solid"/>
              </a:ln>
            </c:spPr>
          </c:marker>
          <c:errBars>
            <c:errDir val="y"/>
            <c:errBarType val="plus"/>
            <c:errValType val="cust"/>
            <c:noEndCap val="0"/>
            <c:plus>
              <c:numRef>
                <c:f>'FIG after RO1'!$J$7:$O$7</c:f>
                <c:numCache>
                  <c:formatCode>General</c:formatCode>
                  <c:ptCount val="6"/>
                  <c:pt idx="0">
                    <c:v>0.72500302255649096</c:v>
                  </c:pt>
                  <c:pt idx="1">
                    <c:v>2.5052284412091419</c:v>
                  </c:pt>
                  <c:pt idx="2">
                    <c:v>1.3315562681456781</c:v>
                  </c:pt>
                  <c:pt idx="3">
                    <c:v>2.0601179577878699</c:v>
                  </c:pt>
                  <c:pt idx="4">
                    <c:v>4.01</c:v>
                  </c:pt>
                  <c:pt idx="5">
                    <c:v>3.26</c:v>
                  </c:pt>
                </c:numCache>
              </c:numRef>
            </c:plus>
            <c:spPr>
              <a:ln w="381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'FIG after RO1'!$C$3:$H$3</c:f>
              <c:strCache>
                <c:ptCount val="6"/>
                <c:pt idx="0">
                  <c:v>22w</c:v>
                </c:pt>
                <c:pt idx="1">
                  <c:v>25w</c:v>
                </c:pt>
                <c:pt idx="2">
                  <c:v>27w</c:v>
                </c:pt>
                <c:pt idx="3">
                  <c:v>28w</c:v>
                </c:pt>
                <c:pt idx="4">
                  <c:v>29w</c:v>
                </c:pt>
                <c:pt idx="5">
                  <c:v>30w</c:v>
                </c:pt>
              </c:strCache>
            </c:strRef>
          </c:cat>
          <c:val>
            <c:numRef>
              <c:f>'FIG after RO1'!$C$6:$H$6</c:f>
              <c:numCache>
                <c:formatCode>0.00</c:formatCode>
                <c:ptCount val="6"/>
                <c:pt idx="0">
                  <c:v>84.96</c:v>
                </c:pt>
                <c:pt idx="1">
                  <c:v>61.2</c:v>
                </c:pt>
                <c:pt idx="2">
                  <c:v>54.648000000000003</c:v>
                </c:pt>
                <c:pt idx="3">
                  <c:v>54.274999999999999</c:v>
                </c:pt>
                <c:pt idx="4">
                  <c:v>56.78</c:v>
                </c:pt>
                <c:pt idx="5">
                  <c:v>55.05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E1-E24A-8D92-65A6F0C91891}"/>
            </c:ext>
          </c:extLst>
        </c:ser>
        <c:ser>
          <c:idx val="1"/>
          <c:order val="2"/>
          <c:tx>
            <c:strRef>
              <c:f>'FIG after RO1'!$B$7</c:f>
              <c:strCache>
                <c:ptCount val="1"/>
                <c:pt idx="0">
                  <c:v>HFD+SDF-1</c:v>
                </c:pt>
              </c:strCache>
            </c:strRef>
          </c:tx>
          <c:spPr>
            <a:ln w="38100">
              <a:solidFill>
                <a:schemeClr val="tx1"/>
              </a:solidFill>
              <a:prstDash val="solid"/>
            </a:ln>
          </c:spPr>
          <c:marker>
            <c:symbol val="square"/>
            <c:size val="12"/>
            <c:spPr>
              <a:solidFill>
                <a:srgbClr val="00B050"/>
              </a:solidFill>
              <a:ln>
                <a:solidFill>
                  <a:schemeClr val="tx1"/>
                </a:solidFill>
                <a:prstDash val="solid"/>
              </a:ln>
            </c:spPr>
          </c:marker>
          <c:dPt>
            <c:idx val="0"/>
            <c:marker>
              <c:spPr>
                <a:solidFill>
                  <a:schemeClr val="bg1">
                    <a:lumMod val="75000"/>
                  </a:schemeClr>
                </a:solidFill>
                <a:ln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C71B-4076-93ED-37995D4A11D0}"/>
              </c:ext>
            </c:extLst>
          </c:dPt>
          <c:dPt>
            <c:idx val="1"/>
            <c:marker>
              <c:spPr>
                <a:solidFill>
                  <a:schemeClr val="bg1">
                    <a:lumMod val="75000"/>
                  </a:schemeClr>
                </a:solidFill>
                <a:ln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C71B-4076-93ED-37995D4A11D0}"/>
              </c:ext>
            </c:extLst>
          </c:dPt>
          <c:dPt>
            <c:idx val="2"/>
            <c:marker>
              <c:spPr>
                <a:solidFill>
                  <a:schemeClr val="bg1">
                    <a:lumMod val="75000"/>
                  </a:schemeClr>
                </a:solidFill>
                <a:ln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C71B-4076-93ED-37995D4A11D0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2-13C1-134B-9507-389E309FF5E9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3-13C1-134B-9507-389E309FF5E9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4-13C1-134B-9507-389E309FF5E9}"/>
              </c:ext>
            </c:extLst>
          </c:dPt>
          <c:errBars>
            <c:errDir val="y"/>
            <c:errBarType val="plus"/>
            <c:errValType val="cust"/>
            <c:noEndCap val="0"/>
            <c:plus>
              <c:numRef>
                <c:f>'FIG after RO1'!$J$7:$O$7</c:f>
                <c:numCache>
                  <c:formatCode>General</c:formatCode>
                  <c:ptCount val="6"/>
                  <c:pt idx="0">
                    <c:v>0.72500302255649096</c:v>
                  </c:pt>
                  <c:pt idx="1">
                    <c:v>2.5052284412091419</c:v>
                  </c:pt>
                  <c:pt idx="2">
                    <c:v>1.3315562681456781</c:v>
                  </c:pt>
                  <c:pt idx="3">
                    <c:v>2.0601179577878699</c:v>
                  </c:pt>
                  <c:pt idx="4">
                    <c:v>4.01</c:v>
                  </c:pt>
                  <c:pt idx="5">
                    <c:v>3.26</c:v>
                  </c:pt>
                </c:numCache>
              </c:numRef>
            </c:plus>
            <c:spPr>
              <a:ln w="38100">
                <a:solidFill>
                  <a:schemeClr val="tx1"/>
                </a:solidFill>
                <a:prstDash val="solid"/>
              </a:ln>
            </c:spPr>
          </c:errBars>
          <c:cat>
            <c:strRef>
              <c:f>'FIG after RO1'!$C$3:$H$3</c:f>
              <c:strCache>
                <c:ptCount val="6"/>
                <c:pt idx="0">
                  <c:v>22w</c:v>
                </c:pt>
                <c:pt idx="1">
                  <c:v>25w</c:v>
                </c:pt>
                <c:pt idx="2">
                  <c:v>27w</c:v>
                </c:pt>
                <c:pt idx="3">
                  <c:v>28w</c:v>
                </c:pt>
                <c:pt idx="4">
                  <c:v>29w</c:v>
                </c:pt>
                <c:pt idx="5">
                  <c:v>30w</c:v>
                </c:pt>
              </c:strCache>
            </c:strRef>
          </c:cat>
          <c:val>
            <c:numRef>
              <c:f>'FIG after RO1'!$C$7:$H$7</c:f>
              <c:numCache>
                <c:formatCode>0.00</c:formatCode>
                <c:ptCount val="6"/>
                <c:pt idx="0">
                  <c:v>84.96</c:v>
                </c:pt>
                <c:pt idx="1">
                  <c:v>61.2</c:v>
                </c:pt>
                <c:pt idx="2">
                  <c:v>54.648000000000003</c:v>
                </c:pt>
                <c:pt idx="3">
                  <c:v>62.646000000000001</c:v>
                </c:pt>
                <c:pt idx="4">
                  <c:v>65.19</c:v>
                </c:pt>
                <c:pt idx="5">
                  <c:v>71.84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E1-E24A-8D92-65A6F0C91891}"/>
            </c:ext>
          </c:extLst>
        </c:ser>
        <c:ser>
          <c:idx val="3"/>
          <c:order val="3"/>
          <c:tx>
            <c:strRef>
              <c:f>'FIG after RO1'!$B$8</c:f>
              <c:strCache>
                <c:ptCount val="1"/>
                <c:pt idx="0">
                  <c:v>CXCR4 null  HFD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square"/>
            <c:size val="12"/>
            <c:spPr>
              <a:solidFill>
                <a:srgbClr val="FF0000"/>
              </a:solidFill>
              <a:ln w="38100">
                <a:solidFill>
                  <a:schemeClr val="tx1"/>
                </a:solidFill>
              </a:ln>
            </c:spPr>
          </c:marker>
          <c:errBars>
            <c:errDir val="y"/>
            <c:errBarType val="plus"/>
            <c:errValType val="cust"/>
            <c:noEndCap val="0"/>
            <c:plus>
              <c:numRef>
                <c:f>'FIG after RO1'!$J$8:$O$8</c:f>
                <c:numCache>
                  <c:formatCode>General</c:formatCode>
                  <c:ptCount val="6"/>
                  <c:pt idx="0">
                    <c:v>1.2612035338284739</c:v>
                  </c:pt>
                  <c:pt idx="1">
                    <c:v>2.3469390466922628</c:v>
                  </c:pt>
                  <c:pt idx="2">
                    <c:v>2.8317571302010309</c:v>
                  </c:pt>
                  <c:pt idx="3">
                    <c:v>2.6217213651848401</c:v>
                  </c:pt>
                  <c:pt idx="4">
                    <c:v>1.535243601734483</c:v>
                  </c:pt>
                  <c:pt idx="5">
                    <c:v>1.7801357626128791</c:v>
                  </c:pt>
                </c:numCache>
              </c:numRef>
            </c:plus>
            <c:spPr>
              <a:ln w="38100"/>
            </c:spPr>
          </c:errBars>
          <c:val>
            <c:numRef>
              <c:f>'FIG after RO1'!$C$8:$H$8</c:f>
              <c:numCache>
                <c:formatCode>0.00</c:formatCode>
                <c:ptCount val="6"/>
                <c:pt idx="0">
                  <c:v>59.53</c:v>
                </c:pt>
                <c:pt idx="1">
                  <c:v>65.56</c:v>
                </c:pt>
                <c:pt idx="2">
                  <c:v>59.95</c:v>
                </c:pt>
                <c:pt idx="3">
                  <c:v>51.64</c:v>
                </c:pt>
                <c:pt idx="4">
                  <c:v>54.53</c:v>
                </c:pt>
                <c:pt idx="5">
                  <c:v>51.2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EE1-E24A-8D92-65A6F0C91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70622552"/>
        <c:axId val="-2070626136"/>
      </c:lineChart>
      <c:catAx>
        <c:axId val="-207062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-2070626136"/>
        <c:crosses val="autoZero"/>
        <c:auto val="1"/>
        <c:lblAlgn val="ctr"/>
        <c:lblOffset val="100"/>
        <c:noMultiLvlLbl val="0"/>
      </c:catAx>
      <c:valAx>
        <c:axId val="-2070626136"/>
        <c:scaling>
          <c:orientation val="minMax"/>
          <c:max val="100"/>
          <c:min val="40"/>
        </c:scaling>
        <c:delete val="0"/>
        <c:axPos val="l"/>
        <c:title>
          <c:tx>
            <c:rich>
              <a:bodyPr/>
              <a:lstStyle/>
              <a:p>
                <a:pPr>
                  <a:defRPr sz="2400" b="0" i="0" u="none" strike="noStrike" baseline="0">
                    <a:solidFill>
                      <a:srgbClr val="000000"/>
                    </a:solidFill>
                    <a:latin typeface="Arial"/>
                    <a:ea typeface="Calibri"/>
                    <a:cs typeface="Arial"/>
                  </a:defRPr>
                </a:pPr>
                <a:r>
                  <a:rPr lang="en-US" sz="2400" b="0">
                    <a:latin typeface="Arial"/>
                    <a:cs typeface="Arial"/>
                  </a:rPr>
                  <a:t>Ejection Fraction %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-2070622552"/>
        <c:crosses val="autoZero"/>
        <c:crossBetween val="between"/>
        <c:majorUnit val="10"/>
      </c:valAx>
      <c:spPr>
        <a:solidFill>
          <a:srgbClr val="FFFFFF"/>
        </a:solidFill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Arial"/>
                <a:ea typeface="Calibri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29005541246541838"/>
          <c:y val="6.5855218737713453E-2"/>
          <c:w val="0.66618016159943705"/>
          <c:h val="0.13067637493905268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Arial"/>
              <a:ea typeface="Calibri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chemeClr val="tx1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555_A5B00EF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207D423-BD6F-4701-8C2A-BD73BAF12BD3}" authorId="{9A82BBED-D47E-EB72-4CA6-A85671EE5ED7}" created="2023-03-04T17:57:57.26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779778813" sldId="1365"/>
      <ac:spMk id="14338" creationId="{9D8CAE0F-39B3-3E47-86C7-295DE195D8F4}"/>
      <ac:txMk cp="0" len="16">
        <ac:context len="30" hash="3132783397"/>
      </ac:txMk>
    </ac:txMkLst>
    <p188:pos x="5715000" y="660111"/>
    <p188:txBody>
      <a:bodyPr/>
      <a:lstStyle/>
      <a:p>
        <a:r>
          <a:rPr lang="en-US"/>
          <a:t>Is this the right title?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9CFFE-103B-467B-854B-E8F2107FF73A}" type="datetimeFigureOut">
              <a:rPr lang="en-US" smtClean="0"/>
              <a:t>4/12/23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6B39E-A658-4197-8DDA-8B92CDFC4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24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6D494574-7829-260E-2B99-247B6235EB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EAF65939-08D4-4349-9E71-FA236BF7EDF5}" type="slidenum">
              <a:rPr lang="en-US" altLang="en-US" sz="1200" b="0" smtClean="0"/>
              <a:pPr/>
              <a:t>3</a:t>
            </a:fld>
            <a:endParaRPr lang="en-US" altLang="en-US" sz="1200" b="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4A877CF1-87F4-0B6B-28D5-8F3184946F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3063" y="704850"/>
            <a:ext cx="6264275" cy="3524250"/>
          </a:xfrm>
          <a:solidFill>
            <a:srgbClr val="FFFFFF"/>
          </a:solidFill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A0AC90FE-A195-7961-623B-126732E83C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64050"/>
            <a:ext cx="5607050" cy="42291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753" tIns="46877" rIns="93753" bIns="46877"/>
          <a:lstStyle/>
          <a:p>
            <a:pPr eaLnBrk="1" hangingPunct="1"/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4725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6D494574-7829-260E-2B99-247B6235EB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EAF65939-08D4-4349-9E71-FA236BF7EDF5}" type="slidenum">
              <a:rPr lang="en-US" altLang="en-US" sz="1200" b="0" smtClean="0"/>
              <a:pPr/>
              <a:t>12</a:t>
            </a:fld>
            <a:endParaRPr lang="en-US" altLang="en-US" sz="1200" b="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4A877CF1-87F4-0B6B-28D5-8F3184946F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3063" y="704850"/>
            <a:ext cx="6264275" cy="3524250"/>
          </a:xfrm>
          <a:solidFill>
            <a:srgbClr val="FFFFFF"/>
          </a:solidFill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A0AC90FE-A195-7961-623B-126732E83C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64050"/>
            <a:ext cx="5607050" cy="42291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753" tIns="46877" rIns="93753" bIns="46877"/>
          <a:lstStyle/>
          <a:p>
            <a:pPr eaLnBrk="1" hangingPunct="1"/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2923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6D494574-7829-260E-2B99-247B6235EB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EAF65939-08D4-4349-9E71-FA236BF7EDF5}" type="slidenum">
              <a:rPr lang="en-US" altLang="en-US" sz="1200" b="0" smtClean="0"/>
              <a:pPr/>
              <a:t>16</a:t>
            </a:fld>
            <a:endParaRPr lang="en-US" altLang="en-US" sz="1200" b="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4A877CF1-87F4-0B6B-28D5-8F3184946F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3063" y="704850"/>
            <a:ext cx="6264275" cy="3524250"/>
          </a:xfrm>
          <a:solidFill>
            <a:srgbClr val="FFFFFF"/>
          </a:solidFill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A0AC90FE-A195-7961-623B-126732E83C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64050"/>
            <a:ext cx="5607050" cy="42291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753" tIns="46877" rIns="93753" bIns="46877"/>
          <a:lstStyle/>
          <a:p>
            <a:pPr eaLnBrk="1" hangingPunct="1"/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5565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6D494574-7829-260E-2B99-247B6235EB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EAF65939-08D4-4349-9E71-FA236BF7EDF5}" type="slidenum">
              <a:rPr lang="en-US" altLang="en-US" sz="1200" b="0" smtClean="0"/>
              <a:pPr/>
              <a:t>19</a:t>
            </a:fld>
            <a:endParaRPr lang="en-US" altLang="en-US" sz="1200" b="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4A877CF1-87F4-0B6B-28D5-8F3184946F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3063" y="704850"/>
            <a:ext cx="6264275" cy="3524250"/>
          </a:xfrm>
          <a:solidFill>
            <a:srgbClr val="FFFFFF"/>
          </a:solidFill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A0AC90FE-A195-7961-623B-126732E83C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64050"/>
            <a:ext cx="5607050" cy="42291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753" tIns="46877" rIns="93753" bIns="46877"/>
          <a:lstStyle/>
          <a:p>
            <a:pPr eaLnBrk="1" hangingPunct="1"/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5067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6D494574-7829-260E-2B99-247B6235EB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EAF65939-08D4-4349-9E71-FA236BF7EDF5}" type="slidenum">
              <a:rPr lang="en-US" altLang="en-US" sz="1200" b="0" smtClean="0"/>
              <a:pPr/>
              <a:t>20</a:t>
            </a:fld>
            <a:endParaRPr lang="en-US" altLang="en-US" sz="1200" b="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4A877CF1-87F4-0B6B-28D5-8F3184946F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3063" y="704850"/>
            <a:ext cx="6264275" cy="3524250"/>
          </a:xfrm>
          <a:solidFill>
            <a:srgbClr val="FFFFFF"/>
          </a:solidFill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A0AC90FE-A195-7961-623B-126732E83C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64050"/>
            <a:ext cx="5607050" cy="42291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753" tIns="46877" rIns="93753" bIns="46877"/>
          <a:lstStyle/>
          <a:p>
            <a:pPr eaLnBrk="1" hangingPunct="1"/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1105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6D494574-7829-260E-2B99-247B6235EB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EAF65939-08D4-4349-9E71-FA236BF7EDF5}" type="slidenum">
              <a:rPr lang="en-US" altLang="en-US" sz="1200" b="0" smtClean="0"/>
              <a:pPr/>
              <a:t>21</a:t>
            </a:fld>
            <a:endParaRPr lang="en-US" altLang="en-US" sz="1200" b="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4A877CF1-87F4-0B6B-28D5-8F3184946F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3063" y="704850"/>
            <a:ext cx="6264275" cy="3524250"/>
          </a:xfrm>
          <a:solidFill>
            <a:srgbClr val="FFFFFF"/>
          </a:solidFill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A0AC90FE-A195-7961-623B-126732E83C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64050"/>
            <a:ext cx="5607050" cy="42291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753" tIns="46877" rIns="93753" bIns="46877"/>
          <a:lstStyle/>
          <a:p>
            <a:pPr eaLnBrk="1" hangingPunct="1"/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0867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6D494574-7829-260E-2B99-247B6235EB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EAF65939-08D4-4349-9E71-FA236BF7EDF5}" type="slidenum">
              <a:rPr lang="en-US" altLang="en-US" sz="1200" b="0" smtClean="0"/>
              <a:pPr/>
              <a:t>22</a:t>
            </a:fld>
            <a:endParaRPr lang="en-US" altLang="en-US" sz="1200" b="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4A877CF1-87F4-0B6B-28D5-8F3184946F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3063" y="704850"/>
            <a:ext cx="6264275" cy="3524250"/>
          </a:xfrm>
          <a:solidFill>
            <a:srgbClr val="FFFFFF"/>
          </a:solidFill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A0AC90FE-A195-7961-623B-126732E83C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64050"/>
            <a:ext cx="5607050" cy="42291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3753" tIns="46877" rIns="93753" bIns="46877"/>
          <a:lstStyle/>
          <a:p>
            <a:pPr eaLnBrk="1" hangingPunct="1"/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4195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LV function in HFD induced diabetic mice before and following </a:t>
            </a:r>
            <a:r>
              <a:rPr lang="en-US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pCMVe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hSDF-1 plasmid injection.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C57 mice were randomly assigned to LFD (10 kcal% fat) or HFD (60% kcal% fat) and Serial echocardiography was used to assess cardiac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function.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pCMVe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hSDF-1 plasmid (80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ug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was injected into the LV wall of half group of the 27-week-old HFD mice. Compare to age-matched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LFD mice, 25-week-old HFD mice showed 40% decrease in EF. The infusion of hSDF-1 plasmid led to a 34% and 45% improvement in EF 1 and 3 week later compared to non-treatment group, respectively. There is early loss of cardiac function in HFD cardiac CXCR4 null mice.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1E04C-A004-E643-9DAE-262CAE439FF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55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LV function in HFD induced diabetic mice before and following </a:t>
            </a:r>
            <a:r>
              <a:rPr lang="en-US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pCMVe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hSDF-1 plasmid injection.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C57 mice were randomly assigned to LFD (10 kcal% fat) or HFD (60% kcal% fat) and Serial echocardiography was used to assess cardiac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function.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pCMVe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hSDF-1 plasmid (80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ug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was injected into the LV wall of half group of the 27-week-old HFD mice. Compare to age-matched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LFD mice, 25-week-old HFD mice showed 40% decrease in EF. The infusion of hSDF-1 plasmid led to a 34% and 45% improvement in EF 1 and 3 week later compared to non-treatment group, respectively. There is early loss of cardiac function in HFD cardiac CXCR4 null mice.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1E04C-A004-E643-9DAE-262CAE439FF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55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5360A-2324-2718-556C-484F21DE4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346471-C889-C837-1D50-054A0B6F59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1C97F-263B-0B0E-579E-9906443087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3C4EBE-C27C-43B5-B27B-A3E0EDFE3C5D}" type="datetimeFigureOut">
              <a:rPr lang="en-US" smtClean="0"/>
              <a:t>4/12/23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E55E8-E2D9-5D46-CE8E-72ED41E4F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DF2C90-E07D-1655-A727-CDBBC408C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C8211F-A40D-4C93-BB14-71A294961E6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Droplets-HD-Title-R1d.png">
            <a:extLst>
              <a:ext uri="{FF2B5EF4-FFF2-40B4-BE49-F238E27FC236}">
                <a16:creationId xmlns:a16="http://schemas.microsoft.com/office/drawing/2014/main" id="{CB88192B-7C7C-F6A6-A6E3-2496E2FAC3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070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jellyfish&#10;&#10;Description automatically generated">
            <a:extLst>
              <a:ext uri="{FF2B5EF4-FFF2-40B4-BE49-F238E27FC236}">
                <a16:creationId xmlns:a16="http://schemas.microsoft.com/office/drawing/2014/main" id="{086D3C09-7182-EE31-077B-A6B1F8442D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0000"/>
                    </a14:imgEffect>
                    <a14:imgEffect>
                      <a14:brightnessContrast bright="35000" contras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6" y="-1022830"/>
            <a:ext cx="12191999" cy="8131968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55360A-2324-2718-556C-484F21DE4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346471-C889-C837-1D50-054A0B6F59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1C97F-263B-0B0E-579E-9906443087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3C4EBE-C27C-43B5-B27B-A3E0EDFE3C5D}" type="datetimeFigureOut">
              <a:rPr lang="en-US" smtClean="0"/>
              <a:t>4/12/23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E55E8-E2D9-5D46-CE8E-72ED41E4F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DF2C90-E07D-1655-A727-CDBBC408C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C8211F-A40D-4C93-BB14-71A294961E6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34CC3C1-A207-A606-731F-1644AF1BD768}"/>
              </a:ext>
            </a:extLst>
          </p:cNvPr>
          <p:cNvSpPr txBox="1">
            <a:spLocks/>
          </p:cNvSpPr>
          <p:nvPr userDrawn="1"/>
        </p:nvSpPr>
        <p:spPr>
          <a:xfrm>
            <a:off x="0" y="64928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kern="1200">
                <a:solidFill>
                  <a:srgbClr val="007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1DA18412-F636-112D-9AF9-3703206C8A1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710518" y="6587045"/>
            <a:ext cx="2770963" cy="17678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rgbClr val="008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8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hlink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2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" panose="02020603050405020304" pitchFamily="18" charset="0"/>
                <a:ea typeface="HGSGothicE" panose="020B0400000000000000" pitchFamily="34" charset="-128"/>
                <a:cs typeface="Times" panose="02020603050405020304" pitchFamily="18" charset="0"/>
              </a:rPr>
              <a:t>|  PROPRIETARY &amp; CONFIDENTIAL  |</a:t>
            </a:r>
            <a:endParaRPr lang="en-US" altLang="en-US" sz="1200" b="0" cap="all" dirty="0">
              <a:solidFill>
                <a:schemeClr val="tx1">
                  <a:lumMod val="50000"/>
                  <a:lumOff val="50000"/>
                </a:schemeClr>
              </a:solidFill>
              <a:latin typeface="Times" panose="02020603050405020304" pitchFamily="18" charset="0"/>
              <a:ea typeface="HGSGothicE" panose="020B0400000000000000" pitchFamily="34" charset="-128"/>
              <a:cs typeface="Times" panose="02020603050405020304" pitchFamily="18" charset="0"/>
            </a:endParaRP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F9BE10DB-7ABB-545B-169A-3E6132060C3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621042" y="6587044"/>
            <a:ext cx="1806499" cy="1767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rgbClr val="008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8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hlink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200" b="0" dirty="0">
                <a:solidFill>
                  <a:schemeClr val="tx1"/>
                </a:solidFill>
                <a:latin typeface="Times" panose="02020603050405020304" pitchFamily="18" charset="0"/>
                <a:ea typeface="HGSGothicE" panose="020B0400000000000000" pitchFamily="34" charset="-128"/>
                <a:cs typeface="Times" panose="02020603050405020304" pitchFamily="18" charset="0"/>
              </a:rPr>
              <a:t>Foment Bio   /   2023</a:t>
            </a:r>
            <a:endParaRPr lang="en-US" altLang="en-US" sz="1200" b="0" cap="all" dirty="0">
              <a:solidFill>
                <a:schemeClr val="tx1"/>
              </a:solidFill>
              <a:latin typeface="Times" panose="02020603050405020304" pitchFamily="18" charset="0"/>
              <a:ea typeface="HGSGothicE" panose="020B0400000000000000" pitchFamily="34" charset="-128"/>
              <a:cs typeface="Times" panose="02020603050405020304" pitchFamily="18" charset="0"/>
            </a:endParaRPr>
          </a:p>
        </p:txBody>
      </p: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C236E7AD-4725-2216-D4C5-37AFBF37A24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65" b="96501" l="3154" r="96978">
                        <a14:foregroundMark x1="45204" y1="7268" x2="45204" y2="7268"/>
                        <a14:foregroundMark x1="44415" y1="3365" x2="44415" y2="3365"/>
                        <a14:foregroundMark x1="7753" y1="40781" x2="7753" y2="40781"/>
                        <a14:foregroundMark x1="3811" y1="45895" x2="3811" y2="45895"/>
                        <a14:foregroundMark x1="30355" y1="90444" x2="30355" y2="90444"/>
                        <a14:foregroundMark x1="64389" y1="92867" x2="64389" y2="92867"/>
                        <a14:foregroundMark x1="67280" y1="88156" x2="67280" y2="88156"/>
                        <a14:foregroundMark x1="66360" y1="96635" x2="66360" y2="96635"/>
                        <a14:foregroundMark x1="41787" y1="87618" x2="41787" y2="87618"/>
                        <a14:foregroundMark x1="40342" y1="81965" x2="40342" y2="81965"/>
                        <a14:foregroundMark x1="63732" y1="6326" x2="63732" y2="6326"/>
                        <a14:foregroundMark x1="75953" y1="52759" x2="75953" y2="52759"/>
                        <a14:foregroundMark x1="65440" y1="69044" x2="65440" y2="69044"/>
                        <a14:foregroundMark x1="33640" y1="93674" x2="33640" y2="93674"/>
                        <a14:foregroundMark x1="62549" y1="4845" x2="62549" y2="4845"/>
                        <a14:foregroundMark x1="62155" y1="4038" x2="62155" y2="4038"/>
                        <a14:foregroundMark x1="61761" y1="3365" x2="61761" y2="3365"/>
                        <a14:foregroundMark x1="61892" y1="3769" x2="61892" y2="3769"/>
                        <a14:foregroundMark x1="34034" y1="94078" x2="34034" y2="94078"/>
                        <a14:foregroundMark x1="46124" y1="95962" x2="46124" y2="95962"/>
                        <a14:foregroundMark x1="46386" y1="96366" x2="46386" y2="96366"/>
                        <a14:foregroundMark x1="72011" y1="92328" x2="72011" y2="92328"/>
                        <a14:foregroundMark x1="73325" y1="91790" x2="73325" y2="91790"/>
                        <a14:foregroundMark x1="74639" y1="90848" x2="74639" y2="90848"/>
                        <a14:foregroundMark x1="75427" y1="90444" x2="75427" y2="90444"/>
                        <a14:foregroundMark x1="76610" y1="89906" x2="76610" y2="89906"/>
                        <a14:foregroundMark x1="77792" y1="88829" x2="77792" y2="88829"/>
                        <a14:foregroundMark x1="78581" y1="88291" x2="78581" y2="88291"/>
                        <a14:foregroundMark x1="79632" y1="87214" x2="79632" y2="87214"/>
                        <a14:foregroundMark x1="81209" y1="86272" x2="81209" y2="86272"/>
                        <a14:foregroundMark x1="82260" y1="85061" x2="82260" y2="85061"/>
                        <a14:foregroundMark x1="83443" y1="83715" x2="83443" y2="83715"/>
                        <a14:foregroundMark x1="84494" y1="82503" x2="84494" y2="82503"/>
                        <a14:foregroundMark x1="85808" y1="81023" x2="85808" y2="81023"/>
                        <a14:foregroundMark x1="86859" y1="79677" x2="86859" y2="79677"/>
                        <a14:foregroundMark x1="88042" y1="77927" x2="88042" y2="77927"/>
                        <a14:foregroundMark x1="88962" y1="76716" x2="88962" y2="76716"/>
                        <a14:foregroundMark x1="89619" y1="75639" x2="89619" y2="75639"/>
                        <a14:foregroundMark x1="90539" y1="74293" x2="90539" y2="74293"/>
                        <a14:foregroundMark x1="91590" y1="72140" x2="91590" y2="72140"/>
                        <a14:foregroundMark x1="92641" y1="69987" x2="92641" y2="69987"/>
                        <a14:foregroundMark x1="93824" y1="67564" x2="93824" y2="67564"/>
                        <a14:foregroundMark x1="94218" y1="66218" x2="94218" y2="66218"/>
                        <a14:foregroundMark x1="95138" y1="63392" x2="95138" y2="63392"/>
                        <a14:foregroundMark x1="95664" y1="60969" x2="95664" y2="60969"/>
                        <a14:foregroundMark x1="96058" y1="58681" x2="96058" y2="58681"/>
                        <a14:foregroundMark x1="96846" y1="54374" x2="96846" y2="54374"/>
                        <a14:foregroundMark x1="96846" y1="53432" x2="96846" y2="53432"/>
                        <a14:foregroundMark x1="96583" y1="57470" x2="96583" y2="57470"/>
                        <a14:foregroundMark x1="96978" y1="49664" x2="96978" y2="49664"/>
                        <a14:foregroundMark x1="97109" y1="48721" x2="97109" y2="48721"/>
                        <a14:foregroundMark x1="96978" y1="51009" x2="96978" y2="51009"/>
                        <a14:foregroundMark x1="96978" y1="46972" x2="96978" y2="46972"/>
                        <a14:foregroundMark x1="96978" y1="45626" x2="96978" y2="45626"/>
                        <a14:foregroundMark x1="96846" y1="44818" x2="96846" y2="44818"/>
                        <a14:foregroundMark x1="96583" y1="43069" x2="96583" y2="43069"/>
                        <a14:foregroundMark x1="96583" y1="41454" x2="96583" y2="41454"/>
                        <a14:foregroundMark x1="96058" y1="38762" x2="96058" y2="38762"/>
                        <a14:foregroundMark x1="95664" y1="36878" x2="95664" y2="36878"/>
                        <a14:foregroundMark x1="95269" y1="35397" x2="95269" y2="35397"/>
                        <a14:foregroundMark x1="95007" y1="34590" x2="95007" y2="34590"/>
                        <a14:foregroundMark x1="94612" y1="33378" x2="94612" y2="33378"/>
                        <a14:foregroundMark x1="94218" y1="32436" x2="94218" y2="32436"/>
                        <a14:foregroundMark x1="93955" y1="31629" x2="93955" y2="31629"/>
                        <a14:foregroundMark x1="93561" y1="30686" x2="93561" y2="30686"/>
                        <a14:foregroundMark x1="93693" y1="31090" x2="93693" y2="31090"/>
                        <a14:foregroundMark x1="93298" y1="30013" x2="93298" y2="30013"/>
                        <a14:foregroundMark x1="92904" y1="29206" x2="92904" y2="29206"/>
                        <a14:foregroundMark x1="92641" y1="28533" x2="92641" y2="28533"/>
                        <a14:foregroundMark x1="92378" y1="27860" x2="92378" y2="27860"/>
                        <a14:foregroundMark x1="63601" y1="34859" x2="63601" y2="34859"/>
                        <a14:foregroundMark x1="61498" y1="37281" x2="61498" y2="37281"/>
                        <a14:foregroundMark x1="57687" y1="42261" x2="57293" y2="42530"/>
                        <a14:foregroundMark x1="93035" y1="29610" x2="93035" y2="29610"/>
                        <a14:foregroundMark x1="92510" y1="28533" x2="92510" y2="28533"/>
                        <a14:foregroundMark x1="92378" y1="28129" x2="92378" y2="28129"/>
                        <a14:foregroundMark x1="92510" y1="28802" x2="92510" y2="28802"/>
                        <a14:foregroundMark x1="3679" y1="39435" x2="3679" y2="39435"/>
                        <a14:foregroundMark x1="3154" y1="44953" x2="3154" y2="44953"/>
                        <a14:foregroundMark x1="42838" y1="62180" x2="42838" y2="62180"/>
                        <a14:foregroundMark x1="69645" y1="27456" x2="69645" y2="27456"/>
                        <a14:foregroundMark x1="69645" y1="28264" x2="69645" y2="28264"/>
                        <a14:foregroundMark x1="69908" y1="26514" x2="69908" y2="265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688" y="6558763"/>
            <a:ext cx="217006" cy="21187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29257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B052F-A06C-2AE8-E6FC-034A6DB83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9FF0A-A68C-1F07-85C3-BAF7F75C90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4479C-5A46-B220-DF72-1E7EC01AC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3C4EBE-C27C-43B5-B27B-A3E0EDFE3C5D}" type="datetimeFigureOut">
              <a:rPr lang="en-US" smtClean="0"/>
              <a:t>4/12/23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DF4CA-3856-CF0A-B675-59127E939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AA4A3-2537-4CD1-F3AE-AD70634F7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C8211F-A40D-4C93-BB14-71A294961E6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Droplets-HD-Title-R1d.png">
            <a:extLst>
              <a:ext uri="{FF2B5EF4-FFF2-40B4-BE49-F238E27FC236}">
                <a16:creationId xmlns:a16="http://schemas.microsoft.com/office/drawing/2014/main" id="{37D995AA-D961-719F-E26A-28E7F830C1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025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BE65C-5783-0281-12FD-CDDC18102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032A1E-5327-EC8D-1AB6-8A5E40A3B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DB218-478C-CF4B-3B47-F706548E9F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3C4EBE-C27C-43B5-B27B-A3E0EDFE3C5D}" type="datetimeFigureOut">
              <a:rPr lang="en-US" smtClean="0"/>
              <a:t>4/12/23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F177-59FE-6AD9-9074-4D0487691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4D837-F71F-23B8-DD16-B6650408A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C8211F-A40D-4C93-BB14-71A294961E6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Droplets-HD-Title-R1d.png">
            <a:extLst>
              <a:ext uri="{FF2B5EF4-FFF2-40B4-BE49-F238E27FC236}">
                <a16:creationId xmlns:a16="http://schemas.microsoft.com/office/drawing/2014/main" id="{7E6E2945-DBA4-E971-095C-A4ABDEDA64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405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4F61E-5A60-8157-DD9A-7226C6C6A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B999B-A364-1090-DA4C-858DA48C5F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04D385-A096-6896-76DB-DD761B8A2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C869D2-666E-A0EC-2FCB-D31B1EF3AD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3C4EBE-C27C-43B5-B27B-A3E0EDFE3C5D}" type="datetimeFigureOut">
              <a:rPr lang="en-US" smtClean="0"/>
              <a:t>4/12/23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95799-91F6-2D41-9FCA-6864F969C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089BF0-E053-0B29-06C9-FAF2BACA3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C8211F-A40D-4C93-BB14-71A294961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344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F7207-D54E-06BF-F1CE-2A79E633B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D642F4-9774-3828-2381-39C6010454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3C4EBE-C27C-43B5-B27B-A3E0EDFE3C5D}" type="datetimeFigureOut">
              <a:rPr lang="en-US" smtClean="0"/>
              <a:t>4/12/23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767CB1-3C65-10D7-5DB2-44E06BE51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05CF68-0857-120C-4F1A-C6AAD36F0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C8211F-A40D-4C93-BB14-71A294961E6D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Droplets-HD-Title-R1d.png">
            <a:extLst>
              <a:ext uri="{FF2B5EF4-FFF2-40B4-BE49-F238E27FC236}">
                <a16:creationId xmlns:a16="http://schemas.microsoft.com/office/drawing/2014/main" id="{E8961F10-6EA3-A8D2-ACAB-37426FC2CA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99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AD7BF0-1DB5-4001-CA33-01AA74F445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3C4EBE-C27C-43B5-B27B-A3E0EDFE3C5D}" type="datetimeFigureOut">
              <a:rPr lang="en-US" smtClean="0"/>
              <a:t>4/12/23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56EC5E-C1E3-699D-0900-9FC3D140F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C22C9C-1F4B-527D-74D7-E2E9A8B54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C8211F-A40D-4C93-BB14-71A294961E6D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Droplets-HD-Title-R1d.png">
            <a:extLst>
              <a:ext uri="{FF2B5EF4-FFF2-40B4-BE49-F238E27FC236}">
                <a16:creationId xmlns:a16="http://schemas.microsoft.com/office/drawing/2014/main" id="{32EA7D50-AF1B-9CE5-1D7C-5A239A4E0E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09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22E28BA-E397-E6F4-CA07-853972183BD2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innerShdw blurRad="1016000" dist="127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roplets-HD-Title-R1d.png">
            <a:extLst>
              <a:ext uri="{FF2B5EF4-FFF2-40B4-BE49-F238E27FC236}">
                <a16:creationId xmlns:a16="http://schemas.microsoft.com/office/drawing/2014/main" id="{32EA7D50-AF1B-9CE5-1D7C-5A239A4E0E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AD7BF0-1DB5-4001-CA33-01AA74F445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3C4EBE-C27C-43B5-B27B-A3E0EDFE3C5D}" type="datetimeFigureOut">
              <a:rPr lang="en-US" smtClean="0"/>
              <a:t>4/12/23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56EC5E-C1E3-699D-0900-9FC3D140F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C22C9C-1F4B-527D-74D7-E2E9A8B54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C8211F-A40D-4C93-BB14-71A294961E6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7C229E2-66F3-13E9-BCA4-95633FC875CC}"/>
              </a:ext>
            </a:extLst>
          </p:cNvPr>
          <p:cNvSpPr txBox="1">
            <a:spLocks/>
          </p:cNvSpPr>
          <p:nvPr userDrawn="1"/>
        </p:nvSpPr>
        <p:spPr>
          <a:xfrm>
            <a:off x="0" y="64928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kern="1200">
                <a:solidFill>
                  <a:srgbClr val="007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FF0B7164-8580-9935-0640-EDCA32EB58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710518" y="6587045"/>
            <a:ext cx="2770963" cy="17678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rgbClr val="008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8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hlink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2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" panose="02020603050405020304" pitchFamily="18" charset="0"/>
                <a:ea typeface="HGSGothicE" panose="020B0400000000000000" pitchFamily="34" charset="-128"/>
                <a:cs typeface="Times" panose="02020603050405020304" pitchFamily="18" charset="0"/>
              </a:rPr>
              <a:t>|  PROPRIETARY &amp; CONFIDENTIAL  |</a:t>
            </a:r>
            <a:endParaRPr lang="en-US" altLang="en-US" sz="1200" b="0" cap="all" dirty="0">
              <a:solidFill>
                <a:schemeClr val="tx1">
                  <a:lumMod val="50000"/>
                  <a:lumOff val="50000"/>
                </a:schemeClr>
              </a:solidFill>
              <a:latin typeface="Times" panose="02020603050405020304" pitchFamily="18" charset="0"/>
              <a:ea typeface="HGSGothicE" panose="020B0400000000000000" pitchFamily="34" charset="-128"/>
              <a:cs typeface="Times" panose="02020603050405020304" pitchFamily="18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F571D4F9-5167-FAAA-2420-ADF00291E6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621042" y="6587044"/>
            <a:ext cx="1806499" cy="1767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rgbClr val="008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8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hlink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200" b="0" dirty="0">
                <a:solidFill>
                  <a:schemeClr val="tx1"/>
                </a:solidFill>
                <a:latin typeface="Times" panose="02020603050405020304" pitchFamily="18" charset="0"/>
                <a:ea typeface="HGSGothicE" panose="020B0400000000000000" pitchFamily="34" charset="-128"/>
                <a:cs typeface="Times" panose="02020603050405020304" pitchFamily="18" charset="0"/>
              </a:rPr>
              <a:t>Foment Bio   /   2023</a:t>
            </a:r>
            <a:endParaRPr lang="en-US" altLang="en-US" sz="1200" b="0" cap="all" dirty="0">
              <a:solidFill>
                <a:schemeClr val="tx1"/>
              </a:solidFill>
              <a:latin typeface="Times" panose="02020603050405020304" pitchFamily="18" charset="0"/>
              <a:ea typeface="HGSGothicE" panose="020B0400000000000000" pitchFamily="34" charset="-128"/>
              <a:cs typeface="Times" panose="02020603050405020304" pitchFamily="18" charset="0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745098DF-18E8-0759-51BB-B952EBA5C1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65" b="96501" l="3154" r="96978">
                        <a14:foregroundMark x1="45204" y1="7268" x2="45204" y2="7268"/>
                        <a14:foregroundMark x1="44415" y1="3365" x2="44415" y2="3365"/>
                        <a14:foregroundMark x1="7753" y1="40781" x2="7753" y2="40781"/>
                        <a14:foregroundMark x1="3811" y1="45895" x2="3811" y2="45895"/>
                        <a14:foregroundMark x1="30355" y1="90444" x2="30355" y2="90444"/>
                        <a14:foregroundMark x1="64389" y1="92867" x2="64389" y2="92867"/>
                        <a14:foregroundMark x1="67280" y1="88156" x2="67280" y2="88156"/>
                        <a14:foregroundMark x1="66360" y1="96635" x2="66360" y2="96635"/>
                        <a14:foregroundMark x1="41787" y1="87618" x2="41787" y2="87618"/>
                        <a14:foregroundMark x1="40342" y1="81965" x2="40342" y2="81965"/>
                        <a14:foregroundMark x1="63732" y1="6326" x2="63732" y2="6326"/>
                        <a14:foregroundMark x1="75953" y1="52759" x2="75953" y2="52759"/>
                        <a14:foregroundMark x1="65440" y1="69044" x2="65440" y2="69044"/>
                        <a14:foregroundMark x1="33640" y1="93674" x2="33640" y2="93674"/>
                        <a14:foregroundMark x1="62549" y1="4845" x2="62549" y2="4845"/>
                        <a14:foregroundMark x1="62155" y1="4038" x2="62155" y2="4038"/>
                        <a14:foregroundMark x1="61761" y1="3365" x2="61761" y2="3365"/>
                        <a14:foregroundMark x1="61892" y1="3769" x2="61892" y2="3769"/>
                        <a14:foregroundMark x1="34034" y1="94078" x2="34034" y2="94078"/>
                        <a14:foregroundMark x1="46124" y1="95962" x2="46124" y2="95962"/>
                        <a14:foregroundMark x1="46386" y1="96366" x2="46386" y2="96366"/>
                        <a14:foregroundMark x1="72011" y1="92328" x2="72011" y2="92328"/>
                        <a14:foregroundMark x1="73325" y1="91790" x2="73325" y2="91790"/>
                        <a14:foregroundMark x1="74639" y1="90848" x2="74639" y2="90848"/>
                        <a14:foregroundMark x1="75427" y1="90444" x2="75427" y2="90444"/>
                        <a14:foregroundMark x1="76610" y1="89906" x2="76610" y2="89906"/>
                        <a14:foregroundMark x1="77792" y1="88829" x2="77792" y2="88829"/>
                        <a14:foregroundMark x1="78581" y1="88291" x2="78581" y2="88291"/>
                        <a14:foregroundMark x1="79632" y1="87214" x2="79632" y2="87214"/>
                        <a14:foregroundMark x1="81209" y1="86272" x2="81209" y2="86272"/>
                        <a14:foregroundMark x1="82260" y1="85061" x2="82260" y2="85061"/>
                        <a14:foregroundMark x1="83443" y1="83715" x2="83443" y2="83715"/>
                        <a14:foregroundMark x1="84494" y1="82503" x2="84494" y2="82503"/>
                        <a14:foregroundMark x1="85808" y1="81023" x2="85808" y2="81023"/>
                        <a14:foregroundMark x1="86859" y1="79677" x2="86859" y2="79677"/>
                        <a14:foregroundMark x1="88042" y1="77927" x2="88042" y2="77927"/>
                        <a14:foregroundMark x1="88962" y1="76716" x2="88962" y2="76716"/>
                        <a14:foregroundMark x1="89619" y1="75639" x2="89619" y2="75639"/>
                        <a14:foregroundMark x1="90539" y1="74293" x2="90539" y2="74293"/>
                        <a14:foregroundMark x1="91590" y1="72140" x2="91590" y2="72140"/>
                        <a14:foregroundMark x1="92641" y1="69987" x2="92641" y2="69987"/>
                        <a14:foregroundMark x1="93824" y1="67564" x2="93824" y2="67564"/>
                        <a14:foregroundMark x1="94218" y1="66218" x2="94218" y2="66218"/>
                        <a14:foregroundMark x1="95138" y1="63392" x2="95138" y2="63392"/>
                        <a14:foregroundMark x1="95664" y1="60969" x2="95664" y2="60969"/>
                        <a14:foregroundMark x1="96058" y1="58681" x2="96058" y2="58681"/>
                        <a14:foregroundMark x1="96846" y1="54374" x2="96846" y2="54374"/>
                        <a14:foregroundMark x1="96846" y1="53432" x2="96846" y2="53432"/>
                        <a14:foregroundMark x1="96583" y1="57470" x2="96583" y2="57470"/>
                        <a14:foregroundMark x1="96978" y1="49664" x2="96978" y2="49664"/>
                        <a14:foregroundMark x1="97109" y1="48721" x2="97109" y2="48721"/>
                        <a14:foregroundMark x1="96978" y1="51009" x2="96978" y2="51009"/>
                        <a14:foregroundMark x1="96978" y1="46972" x2="96978" y2="46972"/>
                        <a14:foregroundMark x1="96978" y1="45626" x2="96978" y2="45626"/>
                        <a14:foregroundMark x1="96846" y1="44818" x2="96846" y2="44818"/>
                        <a14:foregroundMark x1="96583" y1="43069" x2="96583" y2="43069"/>
                        <a14:foregroundMark x1="96583" y1="41454" x2="96583" y2="41454"/>
                        <a14:foregroundMark x1="96058" y1="38762" x2="96058" y2="38762"/>
                        <a14:foregroundMark x1="95664" y1="36878" x2="95664" y2="36878"/>
                        <a14:foregroundMark x1="95269" y1="35397" x2="95269" y2="35397"/>
                        <a14:foregroundMark x1="95007" y1="34590" x2="95007" y2="34590"/>
                        <a14:foregroundMark x1="94612" y1="33378" x2="94612" y2="33378"/>
                        <a14:foregroundMark x1="94218" y1="32436" x2="94218" y2="32436"/>
                        <a14:foregroundMark x1="93955" y1="31629" x2="93955" y2="31629"/>
                        <a14:foregroundMark x1="93561" y1="30686" x2="93561" y2="30686"/>
                        <a14:foregroundMark x1="93693" y1="31090" x2="93693" y2="31090"/>
                        <a14:foregroundMark x1="93298" y1="30013" x2="93298" y2="30013"/>
                        <a14:foregroundMark x1="92904" y1="29206" x2="92904" y2="29206"/>
                        <a14:foregroundMark x1="92641" y1="28533" x2="92641" y2="28533"/>
                        <a14:foregroundMark x1="92378" y1="27860" x2="92378" y2="27860"/>
                        <a14:foregroundMark x1="63601" y1="34859" x2="63601" y2="34859"/>
                        <a14:foregroundMark x1="61498" y1="37281" x2="61498" y2="37281"/>
                        <a14:foregroundMark x1="57687" y1="42261" x2="57293" y2="42530"/>
                        <a14:foregroundMark x1="93035" y1="29610" x2="93035" y2="29610"/>
                        <a14:foregroundMark x1="92510" y1="28533" x2="92510" y2="28533"/>
                        <a14:foregroundMark x1="92378" y1="28129" x2="92378" y2="28129"/>
                        <a14:foregroundMark x1="92510" y1="28802" x2="92510" y2="28802"/>
                        <a14:foregroundMark x1="3679" y1="39435" x2="3679" y2="39435"/>
                        <a14:foregroundMark x1="3154" y1="44953" x2="3154" y2="44953"/>
                        <a14:foregroundMark x1="42838" y1="62180" x2="42838" y2="62180"/>
                        <a14:foregroundMark x1="69645" y1="27456" x2="69645" y2="27456"/>
                        <a14:foregroundMark x1="69645" y1="28264" x2="69645" y2="28264"/>
                        <a14:foregroundMark x1="69908" y1="26514" x2="69908" y2="265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688" y="6558763"/>
            <a:ext cx="217006" cy="21187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38287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C41AB6B-0C6D-45C6-5AC4-C8769CD797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3068"/>
                    </a14:imgEffect>
                    <a14:imgEffect>
                      <a14:saturation sat="400000"/>
                    </a14:imgEffect>
                    <a14:imgEffect>
                      <a14:brightnessContrast bright="10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" y="0"/>
            <a:ext cx="3955446" cy="6858000"/>
          </a:xfrm>
          <a:prstGeom prst="rect">
            <a:avLst/>
          </a:prstGeom>
          <a:ln>
            <a:solidFill>
              <a:schemeClr val="tx1">
                <a:alpha val="70000"/>
              </a:schemeClr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D2DA14-CE7D-DCAF-0227-0B34449B2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452" y="2624137"/>
            <a:ext cx="367478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7E08E-AE24-99AC-F643-5F916E892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9239" y="987425"/>
            <a:ext cx="723614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8126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roplets-HD-Title-R1d.png">
            <a:extLst>
              <a:ext uri="{FF2B5EF4-FFF2-40B4-BE49-F238E27FC236}">
                <a16:creationId xmlns:a16="http://schemas.microsoft.com/office/drawing/2014/main" id="{CEF6CC6B-14CA-3545-DF2A-5DE2598759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747"/>
          <a:stretch/>
        </p:blipFill>
        <p:spPr>
          <a:xfrm>
            <a:off x="0" y="0"/>
            <a:ext cx="3932237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D2DA14-CE7D-DCAF-0227-0B34449B2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452" y="2624137"/>
            <a:ext cx="367478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7E08E-AE24-99AC-F643-5F916E892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9239" y="987425"/>
            <a:ext cx="723614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7923B-D102-AF27-717D-BC6A98F260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3C4EBE-C27C-43B5-B27B-A3E0EDFE3C5D}" type="datetimeFigureOut">
              <a:rPr lang="en-US" smtClean="0"/>
              <a:t>4/12/23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DA1859-8497-61B6-6705-42A486E5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C7ADC9-7440-DC84-D784-71C0B6D0C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C8211F-A40D-4C93-BB14-71A294961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66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6345036-BA34-97E1-EE5A-4413A466320A}"/>
              </a:ext>
            </a:extLst>
          </p:cNvPr>
          <p:cNvSpPr/>
          <p:nvPr userDrawn="1"/>
        </p:nvSpPr>
        <p:spPr>
          <a:xfrm>
            <a:off x="0" y="-4763"/>
            <a:ext cx="3932237" cy="6858000"/>
          </a:xfrm>
          <a:prstGeom prst="rect">
            <a:avLst/>
          </a:prstGeom>
          <a:solidFill>
            <a:srgbClr val="1190F0">
              <a:alpha val="75000"/>
            </a:srgbClr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508000" dist="381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roplets-HD-Title-R1d.png">
            <a:extLst>
              <a:ext uri="{FF2B5EF4-FFF2-40B4-BE49-F238E27FC236}">
                <a16:creationId xmlns:a16="http://schemas.microsoft.com/office/drawing/2014/main" id="{CEF6CC6B-14CA-3545-DF2A-5DE2598759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747"/>
          <a:stretch/>
        </p:blipFill>
        <p:spPr>
          <a:xfrm>
            <a:off x="0" y="0"/>
            <a:ext cx="3932237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D2DA14-CE7D-DCAF-0227-0B34449B2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452" y="2624137"/>
            <a:ext cx="367478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7E08E-AE24-99AC-F643-5F916E892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9239" y="987425"/>
            <a:ext cx="723614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9205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A430132-CCC5-61AB-5D05-C5266AB1AB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74"/>
          <a:stretch/>
        </p:blipFill>
        <p:spPr>
          <a:xfrm>
            <a:off x="4838700" y="-1"/>
            <a:ext cx="7353299" cy="6858001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7BD4882-C3A0-C66C-C95B-DAB596CF9C78}"/>
              </a:ext>
            </a:extLst>
          </p:cNvPr>
          <p:cNvSpPr/>
          <p:nvPr userDrawn="1"/>
        </p:nvSpPr>
        <p:spPr>
          <a:xfrm>
            <a:off x="406" y="0"/>
            <a:ext cx="9420224" cy="6858001"/>
          </a:xfrm>
          <a:prstGeom prst="rect">
            <a:avLst/>
          </a:prstGeom>
          <a:gradFill flip="none" rotWithShape="1">
            <a:gsLst>
              <a:gs pos="63000">
                <a:schemeClr val="bg1"/>
              </a:gs>
              <a:gs pos="100000">
                <a:srgbClr val="FFFFFF">
                  <a:alpha val="0"/>
                </a:srgbClr>
              </a:gs>
              <a:gs pos="80000">
                <a:schemeClr val="bg1">
                  <a:alpha val="55000"/>
                </a:schemeClr>
              </a:gs>
            </a:gsLst>
            <a:lin ang="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C4E89-0551-A98D-825E-80EF4601D428}"/>
              </a:ext>
            </a:extLst>
          </p:cNvPr>
          <p:cNvSpPr/>
          <p:nvPr userDrawn="1"/>
        </p:nvSpPr>
        <p:spPr>
          <a:xfrm>
            <a:off x="-9524" y="0"/>
            <a:ext cx="10515600" cy="1714622"/>
          </a:xfrm>
          <a:prstGeom prst="rect">
            <a:avLst/>
          </a:prstGeom>
          <a:gradFill>
            <a:gsLst>
              <a:gs pos="65000">
                <a:schemeClr val="bg1">
                  <a:lumMod val="95000"/>
                </a:schemeClr>
              </a:gs>
              <a:gs pos="100000">
                <a:schemeClr val="bg1">
                  <a:lumMod val="85000"/>
                  <a:alpha val="0"/>
                </a:schemeClr>
              </a:gs>
            </a:gsLst>
            <a:lin ang="0" scaled="1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F885362-E3AD-9E74-4B91-C6FA7210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494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>
            <a:extLst>
              <a:ext uri="{FF2B5EF4-FFF2-40B4-BE49-F238E27FC236}">
                <a16:creationId xmlns:a16="http://schemas.microsoft.com/office/drawing/2014/main" id="{BC394E60-FA90-250E-252C-C138495BB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8971625" cy="4351338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7849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A430132-CCC5-61AB-5D05-C5266AB1AB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74"/>
          <a:stretch/>
        </p:blipFill>
        <p:spPr>
          <a:xfrm>
            <a:off x="4838700" y="-1"/>
            <a:ext cx="7353299" cy="6858001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7BD4882-C3A0-C66C-C95B-DAB596CF9C78}"/>
              </a:ext>
            </a:extLst>
          </p:cNvPr>
          <p:cNvSpPr/>
          <p:nvPr userDrawn="1"/>
        </p:nvSpPr>
        <p:spPr>
          <a:xfrm>
            <a:off x="0" y="-1"/>
            <a:ext cx="9420224" cy="685800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4C4E89-0551-A98D-825E-80EF4601D428}"/>
              </a:ext>
            </a:extLst>
          </p:cNvPr>
          <p:cNvSpPr/>
          <p:nvPr userDrawn="1"/>
        </p:nvSpPr>
        <p:spPr>
          <a:xfrm>
            <a:off x="-9524" y="0"/>
            <a:ext cx="9420224" cy="1714622"/>
          </a:xfrm>
          <a:prstGeom prst="rect">
            <a:avLst/>
          </a:prstGeom>
          <a:solidFill>
            <a:schemeClr val="bg2">
              <a:alpha val="90000"/>
            </a:schemeClr>
          </a:solidFill>
          <a:ln w="3175"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F885362-E3AD-9E74-4B91-C6FA7210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494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Vertical Text Placeholder 2">
            <a:extLst>
              <a:ext uri="{FF2B5EF4-FFF2-40B4-BE49-F238E27FC236}">
                <a16:creationId xmlns:a16="http://schemas.microsoft.com/office/drawing/2014/main" id="{BC394E60-FA90-250E-252C-C138495BB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A3AF0E72-2249-55D4-7347-05D0D6DCDB5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621042" y="6587044"/>
            <a:ext cx="1806499" cy="1767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rgbClr val="008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8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hlink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200" b="0" dirty="0">
                <a:solidFill>
                  <a:schemeClr val="tx1"/>
                </a:solidFill>
                <a:latin typeface="Times" panose="02020603050405020304" pitchFamily="18" charset="0"/>
                <a:ea typeface="HGSGothicE" panose="020B0400000000000000" pitchFamily="34" charset="-128"/>
                <a:cs typeface="Times" panose="02020603050405020304" pitchFamily="18" charset="0"/>
              </a:rPr>
              <a:t>Foment Bio   /   2023</a:t>
            </a:r>
            <a:endParaRPr lang="en-US" altLang="en-US" sz="1200" b="0" cap="all" dirty="0">
              <a:solidFill>
                <a:schemeClr val="tx1"/>
              </a:solidFill>
              <a:latin typeface="Times" panose="02020603050405020304" pitchFamily="18" charset="0"/>
              <a:ea typeface="HGSGothicE" panose="020B0400000000000000" pitchFamily="34" charset="-128"/>
              <a:cs typeface="Times" panose="02020603050405020304" pitchFamily="18" charset="0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D253391E-8001-B24F-AC6E-5A61B0B6DA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65" b="96501" l="3154" r="96978">
                        <a14:foregroundMark x1="45204" y1="7268" x2="45204" y2="7268"/>
                        <a14:foregroundMark x1="44415" y1="3365" x2="44415" y2="3365"/>
                        <a14:foregroundMark x1="7753" y1="40781" x2="7753" y2="40781"/>
                        <a14:foregroundMark x1="3811" y1="45895" x2="3811" y2="45895"/>
                        <a14:foregroundMark x1="30355" y1="90444" x2="30355" y2="90444"/>
                        <a14:foregroundMark x1="64389" y1="92867" x2="64389" y2="92867"/>
                        <a14:foregroundMark x1="67280" y1="88156" x2="67280" y2="88156"/>
                        <a14:foregroundMark x1="66360" y1="96635" x2="66360" y2="96635"/>
                        <a14:foregroundMark x1="41787" y1="87618" x2="41787" y2="87618"/>
                        <a14:foregroundMark x1="40342" y1="81965" x2="40342" y2="81965"/>
                        <a14:foregroundMark x1="63732" y1="6326" x2="63732" y2="6326"/>
                        <a14:foregroundMark x1="75953" y1="52759" x2="75953" y2="52759"/>
                        <a14:foregroundMark x1="65440" y1="69044" x2="65440" y2="69044"/>
                        <a14:foregroundMark x1="33640" y1="93674" x2="33640" y2="93674"/>
                        <a14:foregroundMark x1="62549" y1="4845" x2="62549" y2="4845"/>
                        <a14:foregroundMark x1="62155" y1="4038" x2="62155" y2="4038"/>
                        <a14:foregroundMark x1="61761" y1="3365" x2="61761" y2="3365"/>
                        <a14:foregroundMark x1="61892" y1="3769" x2="61892" y2="3769"/>
                        <a14:foregroundMark x1="34034" y1="94078" x2="34034" y2="94078"/>
                        <a14:foregroundMark x1="46124" y1="95962" x2="46124" y2="95962"/>
                        <a14:foregroundMark x1="46386" y1="96366" x2="46386" y2="96366"/>
                        <a14:foregroundMark x1="72011" y1="92328" x2="72011" y2="92328"/>
                        <a14:foregroundMark x1="73325" y1="91790" x2="73325" y2="91790"/>
                        <a14:foregroundMark x1="74639" y1="90848" x2="74639" y2="90848"/>
                        <a14:foregroundMark x1="75427" y1="90444" x2="75427" y2="90444"/>
                        <a14:foregroundMark x1="76610" y1="89906" x2="76610" y2="89906"/>
                        <a14:foregroundMark x1="77792" y1="88829" x2="77792" y2="88829"/>
                        <a14:foregroundMark x1="78581" y1="88291" x2="78581" y2="88291"/>
                        <a14:foregroundMark x1="79632" y1="87214" x2="79632" y2="87214"/>
                        <a14:foregroundMark x1="81209" y1="86272" x2="81209" y2="86272"/>
                        <a14:foregroundMark x1="82260" y1="85061" x2="82260" y2="85061"/>
                        <a14:foregroundMark x1="83443" y1="83715" x2="83443" y2="83715"/>
                        <a14:foregroundMark x1="84494" y1="82503" x2="84494" y2="82503"/>
                        <a14:foregroundMark x1="85808" y1="81023" x2="85808" y2="81023"/>
                        <a14:foregroundMark x1="86859" y1="79677" x2="86859" y2="79677"/>
                        <a14:foregroundMark x1="88042" y1="77927" x2="88042" y2="77927"/>
                        <a14:foregroundMark x1="88962" y1="76716" x2="88962" y2="76716"/>
                        <a14:foregroundMark x1="89619" y1="75639" x2="89619" y2="75639"/>
                        <a14:foregroundMark x1="90539" y1="74293" x2="90539" y2="74293"/>
                        <a14:foregroundMark x1="91590" y1="72140" x2="91590" y2="72140"/>
                        <a14:foregroundMark x1="92641" y1="69987" x2="92641" y2="69987"/>
                        <a14:foregroundMark x1="93824" y1="67564" x2="93824" y2="67564"/>
                        <a14:foregroundMark x1="94218" y1="66218" x2="94218" y2="66218"/>
                        <a14:foregroundMark x1="95138" y1="63392" x2="95138" y2="63392"/>
                        <a14:foregroundMark x1="95664" y1="60969" x2="95664" y2="60969"/>
                        <a14:foregroundMark x1="96058" y1="58681" x2="96058" y2="58681"/>
                        <a14:foregroundMark x1="96846" y1="54374" x2="96846" y2="54374"/>
                        <a14:foregroundMark x1="96846" y1="53432" x2="96846" y2="53432"/>
                        <a14:foregroundMark x1="96583" y1="57470" x2="96583" y2="57470"/>
                        <a14:foregroundMark x1="96978" y1="49664" x2="96978" y2="49664"/>
                        <a14:foregroundMark x1="97109" y1="48721" x2="97109" y2="48721"/>
                        <a14:foregroundMark x1="96978" y1="51009" x2="96978" y2="51009"/>
                        <a14:foregroundMark x1="96978" y1="46972" x2="96978" y2="46972"/>
                        <a14:foregroundMark x1="96978" y1="45626" x2="96978" y2="45626"/>
                        <a14:foregroundMark x1="96846" y1="44818" x2="96846" y2="44818"/>
                        <a14:foregroundMark x1="96583" y1="43069" x2="96583" y2="43069"/>
                        <a14:foregroundMark x1="96583" y1="41454" x2="96583" y2="41454"/>
                        <a14:foregroundMark x1="96058" y1="38762" x2="96058" y2="38762"/>
                        <a14:foregroundMark x1="95664" y1="36878" x2="95664" y2="36878"/>
                        <a14:foregroundMark x1="95269" y1="35397" x2="95269" y2="35397"/>
                        <a14:foregroundMark x1="95007" y1="34590" x2="95007" y2="34590"/>
                        <a14:foregroundMark x1="94612" y1="33378" x2="94612" y2="33378"/>
                        <a14:foregroundMark x1="94218" y1="32436" x2="94218" y2="32436"/>
                        <a14:foregroundMark x1="93955" y1="31629" x2="93955" y2="31629"/>
                        <a14:foregroundMark x1="93561" y1="30686" x2="93561" y2="30686"/>
                        <a14:foregroundMark x1="93693" y1="31090" x2="93693" y2="31090"/>
                        <a14:foregroundMark x1="93298" y1="30013" x2="93298" y2="30013"/>
                        <a14:foregroundMark x1="92904" y1="29206" x2="92904" y2="29206"/>
                        <a14:foregroundMark x1="92641" y1="28533" x2="92641" y2="28533"/>
                        <a14:foregroundMark x1="92378" y1="27860" x2="92378" y2="27860"/>
                        <a14:foregroundMark x1="63601" y1="34859" x2="63601" y2="34859"/>
                        <a14:foregroundMark x1="61498" y1="37281" x2="61498" y2="37281"/>
                        <a14:foregroundMark x1="57687" y1="42261" x2="57293" y2="42530"/>
                        <a14:foregroundMark x1="93035" y1="29610" x2="93035" y2="29610"/>
                        <a14:foregroundMark x1="92510" y1="28533" x2="92510" y2="28533"/>
                        <a14:foregroundMark x1="92378" y1="28129" x2="92378" y2="28129"/>
                        <a14:foregroundMark x1="92510" y1="28802" x2="92510" y2="28802"/>
                        <a14:foregroundMark x1="3679" y1="39435" x2="3679" y2="39435"/>
                        <a14:foregroundMark x1="3154" y1="44953" x2="3154" y2="44953"/>
                        <a14:foregroundMark x1="42838" y1="62180" x2="42838" y2="62180"/>
                        <a14:foregroundMark x1="69645" y1="27456" x2="69645" y2="27456"/>
                        <a14:foregroundMark x1="69645" y1="28264" x2="69645" y2="28264"/>
                        <a14:foregroundMark x1="69908" y1="26514" x2="69908" y2="265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688" y="6558763"/>
            <a:ext cx="217006" cy="211873"/>
          </a:xfrm>
          <a:prstGeom prst="rect">
            <a:avLst/>
          </a:prstGeom>
          <a:ln>
            <a:noFill/>
          </a:ln>
          <a:effectLst/>
        </p:spPr>
      </p:pic>
      <p:sp>
        <p:nvSpPr>
          <p:cNvPr id="15" name="Text Box 2">
            <a:extLst>
              <a:ext uri="{FF2B5EF4-FFF2-40B4-BE49-F238E27FC236}">
                <a16:creationId xmlns:a16="http://schemas.microsoft.com/office/drawing/2014/main" id="{C0B12FC6-5B20-9040-13F4-810767F76B1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710518" y="6587045"/>
            <a:ext cx="2770963" cy="17678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rgbClr val="008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8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hlink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2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" panose="02020603050405020304" pitchFamily="18" charset="0"/>
                <a:ea typeface="HGSGothicE" panose="020B0400000000000000" pitchFamily="34" charset="-128"/>
                <a:cs typeface="Times" panose="02020603050405020304" pitchFamily="18" charset="0"/>
              </a:rPr>
              <a:t>|  PROPRIETARY &amp; CONFIDENTIAL  |</a:t>
            </a:r>
            <a:endParaRPr lang="en-US" altLang="en-US" sz="1200" b="0" cap="all" dirty="0">
              <a:solidFill>
                <a:schemeClr val="tx1">
                  <a:lumMod val="50000"/>
                  <a:lumOff val="50000"/>
                </a:schemeClr>
              </a:solidFill>
              <a:latin typeface="Times" panose="02020603050405020304" pitchFamily="18" charset="0"/>
              <a:ea typeface="HGSGothicE" panose="020B0400000000000000" pitchFamily="34" charset="-128"/>
              <a:cs typeface="Times" panose="02020603050405020304" pitchFamily="18" charset="0"/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2FB0FCA-FCDD-0D66-6190-FCE69F3C482F}"/>
              </a:ext>
            </a:extLst>
          </p:cNvPr>
          <p:cNvSpPr txBox="1">
            <a:spLocks/>
          </p:cNvSpPr>
          <p:nvPr userDrawn="1"/>
        </p:nvSpPr>
        <p:spPr>
          <a:xfrm>
            <a:off x="0" y="64928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kern="1200">
                <a:solidFill>
                  <a:srgbClr val="007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287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6345036-BA34-97E1-EE5A-4413A466320A}"/>
              </a:ext>
            </a:extLst>
          </p:cNvPr>
          <p:cNvSpPr/>
          <p:nvPr userDrawn="1"/>
        </p:nvSpPr>
        <p:spPr>
          <a:xfrm>
            <a:off x="0" y="-4763"/>
            <a:ext cx="3932237" cy="6858000"/>
          </a:xfrm>
          <a:prstGeom prst="rect">
            <a:avLst/>
          </a:prstGeom>
          <a:solidFill>
            <a:srgbClr val="1BC8FF">
              <a:alpha val="75000"/>
            </a:srgbClr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508000" dist="508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roplets-HD-Title-R1d.png">
            <a:extLst>
              <a:ext uri="{FF2B5EF4-FFF2-40B4-BE49-F238E27FC236}">
                <a16:creationId xmlns:a16="http://schemas.microsoft.com/office/drawing/2014/main" id="{CEF6CC6B-14CA-3545-DF2A-5DE2598759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747"/>
          <a:stretch/>
        </p:blipFill>
        <p:spPr>
          <a:xfrm>
            <a:off x="0" y="0"/>
            <a:ext cx="3932237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D2DA14-CE7D-DCAF-0227-0B34449B2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452" y="2624137"/>
            <a:ext cx="367478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7E08E-AE24-99AC-F643-5F916E892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9239" y="987425"/>
            <a:ext cx="723614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7923B-D102-AF27-717D-BC6A98F260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3C4EBE-C27C-43B5-B27B-A3E0EDFE3C5D}" type="datetimeFigureOut">
              <a:rPr lang="en-US" smtClean="0"/>
              <a:t>4/12/23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DA1859-8497-61B6-6705-42A486E5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C7ADC9-7440-DC84-D784-71C0B6D0C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C8211F-A40D-4C93-BB14-71A294961E6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12B7BCF7-D443-F6B8-7186-725648A811A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621042" y="6587044"/>
            <a:ext cx="1806499" cy="1767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rgbClr val="008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8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hlink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200" b="0" dirty="0">
                <a:solidFill>
                  <a:schemeClr val="tx1"/>
                </a:solidFill>
                <a:latin typeface="Times" panose="02020603050405020304" pitchFamily="18" charset="0"/>
                <a:ea typeface="HGSGothicE" panose="020B0400000000000000" pitchFamily="34" charset="-128"/>
                <a:cs typeface="Times" panose="02020603050405020304" pitchFamily="18" charset="0"/>
              </a:rPr>
              <a:t>Foment Bio   /   2023</a:t>
            </a:r>
            <a:endParaRPr lang="en-US" altLang="en-US" sz="1200" b="0" cap="all" dirty="0">
              <a:solidFill>
                <a:schemeClr val="tx1"/>
              </a:solidFill>
              <a:latin typeface="Times" panose="02020603050405020304" pitchFamily="18" charset="0"/>
              <a:ea typeface="HGSGothicE" panose="020B0400000000000000" pitchFamily="34" charset="-128"/>
              <a:cs typeface="Times" panose="02020603050405020304" pitchFamily="18" charset="0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CEC2EF4-3537-1566-9E58-AFCE96BD46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65" b="96501" l="3154" r="96978">
                        <a14:foregroundMark x1="45204" y1="7268" x2="45204" y2="7268"/>
                        <a14:foregroundMark x1="44415" y1="3365" x2="44415" y2="3365"/>
                        <a14:foregroundMark x1="7753" y1="40781" x2="7753" y2="40781"/>
                        <a14:foregroundMark x1="3811" y1="45895" x2="3811" y2="45895"/>
                        <a14:foregroundMark x1="30355" y1="90444" x2="30355" y2="90444"/>
                        <a14:foregroundMark x1="64389" y1="92867" x2="64389" y2="92867"/>
                        <a14:foregroundMark x1="67280" y1="88156" x2="67280" y2="88156"/>
                        <a14:foregroundMark x1="66360" y1="96635" x2="66360" y2="96635"/>
                        <a14:foregroundMark x1="41787" y1="87618" x2="41787" y2="87618"/>
                        <a14:foregroundMark x1="40342" y1="81965" x2="40342" y2="81965"/>
                        <a14:foregroundMark x1="63732" y1="6326" x2="63732" y2="6326"/>
                        <a14:foregroundMark x1="75953" y1="52759" x2="75953" y2="52759"/>
                        <a14:foregroundMark x1="65440" y1="69044" x2="65440" y2="69044"/>
                        <a14:foregroundMark x1="33640" y1="93674" x2="33640" y2="93674"/>
                        <a14:foregroundMark x1="62549" y1="4845" x2="62549" y2="4845"/>
                        <a14:foregroundMark x1="62155" y1="4038" x2="62155" y2="4038"/>
                        <a14:foregroundMark x1="61761" y1="3365" x2="61761" y2="3365"/>
                        <a14:foregroundMark x1="61892" y1="3769" x2="61892" y2="3769"/>
                        <a14:foregroundMark x1="34034" y1="94078" x2="34034" y2="94078"/>
                        <a14:foregroundMark x1="46124" y1="95962" x2="46124" y2="95962"/>
                        <a14:foregroundMark x1="46386" y1="96366" x2="46386" y2="96366"/>
                        <a14:foregroundMark x1="72011" y1="92328" x2="72011" y2="92328"/>
                        <a14:foregroundMark x1="73325" y1="91790" x2="73325" y2="91790"/>
                        <a14:foregroundMark x1="74639" y1="90848" x2="74639" y2="90848"/>
                        <a14:foregroundMark x1="75427" y1="90444" x2="75427" y2="90444"/>
                        <a14:foregroundMark x1="76610" y1="89906" x2="76610" y2="89906"/>
                        <a14:foregroundMark x1="77792" y1="88829" x2="77792" y2="88829"/>
                        <a14:foregroundMark x1="78581" y1="88291" x2="78581" y2="88291"/>
                        <a14:foregroundMark x1="79632" y1="87214" x2="79632" y2="87214"/>
                        <a14:foregroundMark x1="81209" y1="86272" x2="81209" y2="86272"/>
                        <a14:foregroundMark x1="82260" y1="85061" x2="82260" y2="85061"/>
                        <a14:foregroundMark x1="83443" y1="83715" x2="83443" y2="83715"/>
                        <a14:foregroundMark x1="84494" y1="82503" x2="84494" y2="82503"/>
                        <a14:foregroundMark x1="85808" y1="81023" x2="85808" y2="81023"/>
                        <a14:foregroundMark x1="86859" y1="79677" x2="86859" y2="79677"/>
                        <a14:foregroundMark x1="88042" y1="77927" x2="88042" y2="77927"/>
                        <a14:foregroundMark x1="88962" y1="76716" x2="88962" y2="76716"/>
                        <a14:foregroundMark x1="89619" y1="75639" x2="89619" y2="75639"/>
                        <a14:foregroundMark x1="90539" y1="74293" x2="90539" y2="74293"/>
                        <a14:foregroundMark x1="91590" y1="72140" x2="91590" y2="72140"/>
                        <a14:foregroundMark x1="92641" y1="69987" x2="92641" y2="69987"/>
                        <a14:foregroundMark x1="93824" y1="67564" x2="93824" y2="67564"/>
                        <a14:foregroundMark x1="94218" y1="66218" x2="94218" y2="66218"/>
                        <a14:foregroundMark x1="95138" y1="63392" x2="95138" y2="63392"/>
                        <a14:foregroundMark x1="95664" y1="60969" x2="95664" y2="60969"/>
                        <a14:foregroundMark x1="96058" y1="58681" x2="96058" y2="58681"/>
                        <a14:foregroundMark x1="96846" y1="54374" x2="96846" y2="54374"/>
                        <a14:foregroundMark x1="96846" y1="53432" x2="96846" y2="53432"/>
                        <a14:foregroundMark x1="96583" y1="57470" x2="96583" y2="57470"/>
                        <a14:foregroundMark x1="96978" y1="49664" x2="96978" y2="49664"/>
                        <a14:foregroundMark x1="97109" y1="48721" x2="97109" y2="48721"/>
                        <a14:foregroundMark x1="96978" y1="51009" x2="96978" y2="51009"/>
                        <a14:foregroundMark x1="96978" y1="46972" x2="96978" y2="46972"/>
                        <a14:foregroundMark x1="96978" y1="45626" x2="96978" y2="45626"/>
                        <a14:foregroundMark x1="96846" y1="44818" x2="96846" y2="44818"/>
                        <a14:foregroundMark x1="96583" y1="43069" x2="96583" y2="43069"/>
                        <a14:foregroundMark x1="96583" y1="41454" x2="96583" y2="41454"/>
                        <a14:foregroundMark x1="96058" y1="38762" x2="96058" y2="38762"/>
                        <a14:foregroundMark x1="95664" y1="36878" x2="95664" y2="36878"/>
                        <a14:foregroundMark x1="95269" y1="35397" x2="95269" y2="35397"/>
                        <a14:foregroundMark x1="95007" y1="34590" x2="95007" y2="34590"/>
                        <a14:foregroundMark x1="94612" y1="33378" x2="94612" y2="33378"/>
                        <a14:foregroundMark x1="94218" y1="32436" x2="94218" y2="32436"/>
                        <a14:foregroundMark x1="93955" y1="31629" x2="93955" y2="31629"/>
                        <a14:foregroundMark x1="93561" y1="30686" x2="93561" y2="30686"/>
                        <a14:foregroundMark x1="93693" y1="31090" x2="93693" y2="31090"/>
                        <a14:foregroundMark x1="93298" y1="30013" x2="93298" y2="30013"/>
                        <a14:foregroundMark x1="92904" y1="29206" x2="92904" y2="29206"/>
                        <a14:foregroundMark x1="92641" y1="28533" x2="92641" y2="28533"/>
                        <a14:foregroundMark x1="92378" y1="27860" x2="92378" y2="27860"/>
                        <a14:foregroundMark x1="63601" y1="34859" x2="63601" y2="34859"/>
                        <a14:foregroundMark x1="61498" y1="37281" x2="61498" y2="37281"/>
                        <a14:foregroundMark x1="57687" y1="42261" x2="57293" y2="42530"/>
                        <a14:foregroundMark x1="93035" y1="29610" x2="93035" y2="29610"/>
                        <a14:foregroundMark x1="92510" y1="28533" x2="92510" y2="28533"/>
                        <a14:foregroundMark x1="92378" y1="28129" x2="92378" y2="28129"/>
                        <a14:foregroundMark x1="92510" y1="28802" x2="92510" y2="28802"/>
                        <a14:foregroundMark x1="3679" y1="39435" x2="3679" y2="39435"/>
                        <a14:foregroundMark x1="3154" y1="44953" x2="3154" y2="44953"/>
                        <a14:foregroundMark x1="42838" y1="62180" x2="42838" y2="62180"/>
                        <a14:foregroundMark x1="69645" y1="27456" x2="69645" y2="27456"/>
                        <a14:foregroundMark x1="69645" y1="28264" x2="69645" y2="28264"/>
                        <a14:foregroundMark x1="69908" y1="26514" x2="69908" y2="265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688" y="6558763"/>
            <a:ext cx="217006" cy="211873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Text Box 2">
            <a:extLst>
              <a:ext uri="{FF2B5EF4-FFF2-40B4-BE49-F238E27FC236}">
                <a16:creationId xmlns:a16="http://schemas.microsoft.com/office/drawing/2014/main" id="{CE66ECB4-04D8-EC51-4CB5-5B4C3876864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710518" y="6587045"/>
            <a:ext cx="2770963" cy="17678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rgbClr val="008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8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hlink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2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" panose="02020603050405020304" pitchFamily="18" charset="0"/>
                <a:ea typeface="HGSGothicE" panose="020B0400000000000000" pitchFamily="34" charset="-128"/>
                <a:cs typeface="Times" panose="02020603050405020304" pitchFamily="18" charset="0"/>
              </a:rPr>
              <a:t>|  PROPRIETARY &amp; CONFIDENTIAL  |</a:t>
            </a:r>
            <a:endParaRPr lang="en-US" altLang="en-US" sz="1200" b="0" cap="all" dirty="0">
              <a:solidFill>
                <a:schemeClr val="tx1">
                  <a:lumMod val="50000"/>
                  <a:lumOff val="50000"/>
                </a:schemeClr>
              </a:solidFill>
              <a:latin typeface="Times" panose="02020603050405020304" pitchFamily="18" charset="0"/>
              <a:ea typeface="HGSGothicE" panose="020B0400000000000000" pitchFamily="34" charset="-128"/>
              <a:cs typeface="Times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7ADE57A-E70F-980F-3E2B-8F3A417A252F}"/>
              </a:ext>
            </a:extLst>
          </p:cNvPr>
          <p:cNvSpPr txBox="1">
            <a:spLocks/>
          </p:cNvSpPr>
          <p:nvPr userDrawn="1"/>
        </p:nvSpPr>
        <p:spPr>
          <a:xfrm>
            <a:off x="0" y="64928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kern="1200">
                <a:solidFill>
                  <a:srgbClr val="007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863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6345036-BA34-97E1-EE5A-4413A466320A}"/>
              </a:ext>
            </a:extLst>
          </p:cNvPr>
          <p:cNvSpPr/>
          <p:nvPr userDrawn="1"/>
        </p:nvSpPr>
        <p:spPr>
          <a:xfrm>
            <a:off x="8248650" y="-4763"/>
            <a:ext cx="3932237" cy="6858000"/>
          </a:xfrm>
          <a:prstGeom prst="rect">
            <a:avLst/>
          </a:prstGeom>
          <a:solidFill>
            <a:srgbClr val="0449D2">
              <a:alpha val="75000"/>
            </a:srgbClr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508000" dist="635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roplets-HD-Title-R1d.png">
            <a:extLst>
              <a:ext uri="{FF2B5EF4-FFF2-40B4-BE49-F238E27FC236}">
                <a16:creationId xmlns:a16="http://schemas.microsoft.com/office/drawing/2014/main" id="{CEF6CC6B-14CA-3545-DF2A-5DE2598759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747"/>
          <a:stretch/>
        </p:blipFill>
        <p:spPr>
          <a:xfrm>
            <a:off x="8248650" y="0"/>
            <a:ext cx="3932237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D2DA14-CE7D-DCAF-0227-0B34449B2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475" y="2624136"/>
            <a:ext cx="3674785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7E08E-AE24-99AC-F643-5F916E892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514" y="987424"/>
            <a:ext cx="723614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7923B-D102-AF27-717D-BC6A98F260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3C4EBE-C27C-43B5-B27B-A3E0EDFE3C5D}" type="datetimeFigureOut">
              <a:rPr lang="en-US" smtClean="0"/>
              <a:t>4/12/23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DA1859-8497-61B6-6705-42A486E5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C7ADC9-7440-DC84-D784-71C0B6D0C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C8211F-A40D-4C93-BB14-71A294961E6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2BAD8D-B4C4-3CDF-B322-8FB8B598B4CE}"/>
              </a:ext>
            </a:extLst>
          </p:cNvPr>
          <p:cNvSpPr txBox="1">
            <a:spLocks/>
          </p:cNvSpPr>
          <p:nvPr userDrawn="1"/>
        </p:nvSpPr>
        <p:spPr>
          <a:xfrm>
            <a:off x="0" y="64928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kern="1200">
                <a:solidFill>
                  <a:srgbClr val="007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876D6638-57EF-B759-5302-8D04BCE989B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710518" y="6587045"/>
            <a:ext cx="2770963" cy="17678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rgbClr val="008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8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hlink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2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" panose="02020603050405020304" pitchFamily="18" charset="0"/>
                <a:ea typeface="HGSGothicE" panose="020B0400000000000000" pitchFamily="34" charset="-128"/>
                <a:cs typeface="Times" panose="02020603050405020304" pitchFamily="18" charset="0"/>
              </a:rPr>
              <a:t>|  PROPRIETARY &amp; CONFIDENTIAL  |</a:t>
            </a:r>
            <a:endParaRPr lang="en-US" altLang="en-US" sz="1200" b="0" cap="all" dirty="0">
              <a:solidFill>
                <a:schemeClr val="tx1">
                  <a:lumMod val="50000"/>
                  <a:lumOff val="50000"/>
                </a:schemeClr>
              </a:solidFill>
              <a:latin typeface="Times" panose="02020603050405020304" pitchFamily="18" charset="0"/>
              <a:ea typeface="HGSGothicE" panose="020B0400000000000000" pitchFamily="34" charset="-128"/>
              <a:cs typeface="Times" panose="02020603050405020304" pitchFamily="18" charset="0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8CEE63AE-6E97-1A10-EDF7-125A28732EE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621042" y="6587044"/>
            <a:ext cx="1806499" cy="1767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rgbClr val="008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8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hlink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200" b="0" dirty="0">
                <a:solidFill>
                  <a:schemeClr val="tx1"/>
                </a:solidFill>
                <a:latin typeface="Times" panose="02020603050405020304" pitchFamily="18" charset="0"/>
                <a:ea typeface="HGSGothicE" panose="020B0400000000000000" pitchFamily="34" charset="-128"/>
                <a:cs typeface="Times" panose="02020603050405020304" pitchFamily="18" charset="0"/>
              </a:rPr>
              <a:t>Foment Bio   /   2023</a:t>
            </a:r>
            <a:endParaRPr lang="en-US" altLang="en-US" sz="1200" b="0" cap="all" dirty="0">
              <a:solidFill>
                <a:schemeClr val="tx1"/>
              </a:solidFill>
              <a:latin typeface="Times" panose="02020603050405020304" pitchFamily="18" charset="0"/>
              <a:ea typeface="HGSGothicE" panose="020B0400000000000000" pitchFamily="34" charset="-128"/>
              <a:cs typeface="Times" panose="02020603050405020304" pitchFamily="18" charset="0"/>
            </a:endParaRPr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2933D840-5EEC-5499-CD1D-C6227B59BE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65" b="96501" l="3154" r="96978">
                        <a14:foregroundMark x1="45204" y1="7268" x2="45204" y2="7268"/>
                        <a14:foregroundMark x1="44415" y1="3365" x2="44415" y2="3365"/>
                        <a14:foregroundMark x1="7753" y1="40781" x2="7753" y2="40781"/>
                        <a14:foregroundMark x1="3811" y1="45895" x2="3811" y2="45895"/>
                        <a14:foregroundMark x1="30355" y1="90444" x2="30355" y2="90444"/>
                        <a14:foregroundMark x1="64389" y1="92867" x2="64389" y2="92867"/>
                        <a14:foregroundMark x1="67280" y1="88156" x2="67280" y2="88156"/>
                        <a14:foregroundMark x1="66360" y1="96635" x2="66360" y2="96635"/>
                        <a14:foregroundMark x1="41787" y1="87618" x2="41787" y2="87618"/>
                        <a14:foregroundMark x1="40342" y1="81965" x2="40342" y2="81965"/>
                        <a14:foregroundMark x1="63732" y1="6326" x2="63732" y2="6326"/>
                        <a14:foregroundMark x1="75953" y1="52759" x2="75953" y2="52759"/>
                        <a14:foregroundMark x1="65440" y1="69044" x2="65440" y2="69044"/>
                        <a14:foregroundMark x1="33640" y1="93674" x2="33640" y2="93674"/>
                        <a14:foregroundMark x1="62549" y1="4845" x2="62549" y2="4845"/>
                        <a14:foregroundMark x1="62155" y1="4038" x2="62155" y2="4038"/>
                        <a14:foregroundMark x1="61761" y1="3365" x2="61761" y2="3365"/>
                        <a14:foregroundMark x1="61892" y1="3769" x2="61892" y2="3769"/>
                        <a14:foregroundMark x1="34034" y1="94078" x2="34034" y2="94078"/>
                        <a14:foregroundMark x1="46124" y1="95962" x2="46124" y2="95962"/>
                        <a14:foregroundMark x1="46386" y1="96366" x2="46386" y2="96366"/>
                        <a14:foregroundMark x1="72011" y1="92328" x2="72011" y2="92328"/>
                        <a14:foregroundMark x1="73325" y1="91790" x2="73325" y2="91790"/>
                        <a14:foregroundMark x1="74639" y1="90848" x2="74639" y2="90848"/>
                        <a14:foregroundMark x1="75427" y1="90444" x2="75427" y2="90444"/>
                        <a14:foregroundMark x1="76610" y1="89906" x2="76610" y2="89906"/>
                        <a14:foregroundMark x1="77792" y1="88829" x2="77792" y2="88829"/>
                        <a14:foregroundMark x1="78581" y1="88291" x2="78581" y2="88291"/>
                        <a14:foregroundMark x1="79632" y1="87214" x2="79632" y2="87214"/>
                        <a14:foregroundMark x1="81209" y1="86272" x2="81209" y2="86272"/>
                        <a14:foregroundMark x1="82260" y1="85061" x2="82260" y2="85061"/>
                        <a14:foregroundMark x1="83443" y1="83715" x2="83443" y2="83715"/>
                        <a14:foregroundMark x1="84494" y1="82503" x2="84494" y2="82503"/>
                        <a14:foregroundMark x1="85808" y1="81023" x2="85808" y2="81023"/>
                        <a14:foregroundMark x1="86859" y1="79677" x2="86859" y2="79677"/>
                        <a14:foregroundMark x1="88042" y1="77927" x2="88042" y2="77927"/>
                        <a14:foregroundMark x1="88962" y1="76716" x2="88962" y2="76716"/>
                        <a14:foregroundMark x1="89619" y1="75639" x2="89619" y2="75639"/>
                        <a14:foregroundMark x1="90539" y1="74293" x2="90539" y2="74293"/>
                        <a14:foregroundMark x1="91590" y1="72140" x2="91590" y2="72140"/>
                        <a14:foregroundMark x1="92641" y1="69987" x2="92641" y2="69987"/>
                        <a14:foregroundMark x1="93824" y1="67564" x2="93824" y2="67564"/>
                        <a14:foregroundMark x1="94218" y1="66218" x2="94218" y2="66218"/>
                        <a14:foregroundMark x1="95138" y1="63392" x2="95138" y2="63392"/>
                        <a14:foregroundMark x1="95664" y1="60969" x2="95664" y2="60969"/>
                        <a14:foregroundMark x1="96058" y1="58681" x2="96058" y2="58681"/>
                        <a14:foregroundMark x1="96846" y1="54374" x2="96846" y2="54374"/>
                        <a14:foregroundMark x1="96846" y1="53432" x2="96846" y2="53432"/>
                        <a14:foregroundMark x1="96583" y1="57470" x2="96583" y2="57470"/>
                        <a14:foregroundMark x1="96978" y1="49664" x2="96978" y2="49664"/>
                        <a14:foregroundMark x1="97109" y1="48721" x2="97109" y2="48721"/>
                        <a14:foregroundMark x1="96978" y1="51009" x2="96978" y2="51009"/>
                        <a14:foregroundMark x1="96978" y1="46972" x2="96978" y2="46972"/>
                        <a14:foregroundMark x1="96978" y1="45626" x2="96978" y2="45626"/>
                        <a14:foregroundMark x1="96846" y1="44818" x2="96846" y2="44818"/>
                        <a14:foregroundMark x1="96583" y1="43069" x2="96583" y2="43069"/>
                        <a14:foregroundMark x1="96583" y1="41454" x2="96583" y2="41454"/>
                        <a14:foregroundMark x1="96058" y1="38762" x2="96058" y2="38762"/>
                        <a14:foregroundMark x1="95664" y1="36878" x2="95664" y2="36878"/>
                        <a14:foregroundMark x1="95269" y1="35397" x2="95269" y2="35397"/>
                        <a14:foregroundMark x1="95007" y1="34590" x2="95007" y2="34590"/>
                        <a14:foregroundMark x1="94612" y1="33378" x2="94612" y2="33378"/>
                        <a14:foregroundMark x1="94218" y1="32436" x2="94218" y2="32436"/>
                        <a14:foregroundMark x1="93955" y1="31629" x2="93955" y2="31629"/>
                        <a14:foregroundMark x1="93561" y1="30686" x2="93561" y2="30686"/>
                        <a14:foregroundMark x1="93693" y1="31090" x2="93693" y2="31090"/>
                        <a14:foregroundMark x1="93298" y1="30013" x2="93298" y2="30013"/>
                        <a14:foregroundMark x1="92904" y1="29206" x2="92904" y2="29206"/>
                        <a14:foregroundMark x1="92641" y1="28533" x2="92641" y2="28533"/>
                        <a14:foregroundMark x1="92378" y1="27860" x2="92378" y2="27860"/>
                        <a14:foregroundMark x1="63601" y1="34859" x2="63601" y2="34859"/>
                        <a14:foregroundMark x1="61498" y1="37281" x2="61498" y2="37281"/>
                        <a14:foregroundMark x1="57687" y1="42261" x2="57293" y2="42530"/>
                        <a14:foregroundMark x1="93035" y1="29610" x2="93035" y2="29610"/>
                        <a14:foregroundMark x1="92510" y1="28533" x2="92510" y2="28533"/>
                        <a14:foregroundMark x1="92378" y1="28129" x2="92378" y2="28129"/>
                        <a14:foregroundMark x1="92510" y1="28802" x2="92510" y2="28802"/>
                        <a14:foregroundMark x1="3679" y1="39435" x2="3679" y2="39435"/>
                        <a14:foregroundMark x1="3154" y1="44953" x2="3154" y2="44953"/>
                        <a14:foregroundMark x1="42838" y1="62180" x2="42838" y2="62180"/>
                        <a14:foregroundMark x1="69645" y1="27456" x2="69645" y2="27456"/>
                        <a14:foregroundMark x1="69645" y1="28264" x2="69645" y2="28264"/>
                        <a14:foregroundMark x1="69908" y1="26514" x2="69908" y2="265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688" y="6558763"/>
            <a:ext cx="217006" cy="21187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986569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6345036-BA34-97E1-EE5A-4413A466320A}"/>
              </a:ext>
            </a:extLst>
          </p:cNvPr>
          <p:cNvSpPr/>
          <p:nvPr userDrawn="1"/>
        </p:nvSpPr>
        <p:spPr>
          <a:xfrm>
            <a:off x="0" y="-4763"/>
            <a:ext cx="3932237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952500" dist="635000" dir="186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roplets-HD-Title-R1d.png">
            <a:extLst>
              <a:ext uri="{FF2B5EF4-FFF2-40B4-BE49-F238E27FC236}">
                <a16:creationId xmlns:a16="http://schemas.microsoft.com/office/drawing/2014/main" id="{CEF6CC6B-14CA-3545-DF2A-5DE2598759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747"/>
          <a:stretch/>
        </p:blipFill>
        <p:spPr>
          <a:xfrm>
            <a:off x="0" y="0"/>
            <a:ext cx="3932237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D2DA14-CE7D-DCAF-0227-0B34449B2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452" y="2624137"/>
            <a:ext cx="3674785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7E08E-AE24-99AC-F643-5F916E892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9239" y="987425"/>
            <a:ext cx="723614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7923B-D102-AF27-717D-BC6A98F260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3C4EBE-C27C-43B5-B27B-A3E0EDFE3C5D}" type="datetimeFigureOut">
              <a:rPr lang="en-US" smtClean="0"/>
              <a:t>4/12/23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DA1859-8497-61B6-6705-42A486E5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C7ADC9-7440-DC84-D784-71C0B6D0C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C8211F-A40D-4C93-BB14-71A294961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0465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2201E-A593-32F5-AC76-AA6BAD84E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B572F6-75DF-4FEA-6FA7-5CA51AAAA4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5BA16-0D0B-8270-62E1-87E7B62EF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510C88-BA5E-7413-B22C-05015D2DB7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3C4EBE-C27C-43B5-B27B-A3E0EDFE3C5D}" type="datetimeFigureOut">
              <a:rPr lang="en-US" smtClean="0"/>
              <a:t>4/12/23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906228-D6FC-E7B1-286E-EEC4B5BF0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479BA-C69A-F7B8-81A7-126F94D46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C8211F-A40D-4C93-BB14-71A294961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51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24905-CD90-8555-F4CD-00C78D622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6F857F-0751-F0C4-B42F-D37155FD6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9EE9E-189A-1AF7-DD1C-D6C4AD09B7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3C4EBE-C27C-43B5-B27B-A3E0EDFE3C5D}" type="datetimeFigureOut">
              <a:rPr lang="en-US" smtClean="0"/>
              <a:t>4/12/23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27DFA-9FD4-2BE0-8ED1-BE47584D9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E4E70-03C7-565C-2CFF-4B83DB6EB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C8211F-A40D-4C93-BB14-71A294961E6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BD488298-7509-7615-B3F3-F1314C6A0D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65" b="96501" l="3154" r="96978">
                        <a14:foregroundMark x1="45204" y1="7268" x2="45204" y2="7268"/>
                        <a14:foregroundMark x1="44415" y1="3365" x2="44415" y2="3365"/>
                        <a14:foregroundMark x1="7753" y1="40781" x2="7753" y2="40781"/>
                        <a14:foregroundMark x1="3811" y1="45895" x2="3811" y2="45895"/>
                        <a14:foregroundMark x1="30355" y1="90444" x2="30355" y2="90444"/>
                        <a14:foregroundMark x1="64389" y1="92867" x2="64389" y2="92867"/>
                        <a14:foregroundMark x1="67280" y1="88156" x2="67280" y2="88156"/>
                        <a14:foregroundMark x1="66360" y1="96635" x2="66360" y2="96635"/>
                        <a14:foregroundMark x1="41787" y1="87618" x2="41787" y2="87618"/>
                        <a14:foregroundMark x1="40342" y1="81965" x2="40342" y2="81965"/>
                        <a14:foregroundMark x1="63732" y1="6326" x2="63732" y2="6326"/>
                        <a14:foregroundMark x1="75953" y1="52759" x2="75953" y2="52759"/>
                        <a14:foregroundMark x1="65440" y1="69044" x2="65440" y2="69044"/>
                        <a14:foregroundMark x1="33640" y1="93674" x2="33640" y2="93674"/>
                        <a14:foregroundMark x1="62549" y1="4845" x2="62549" y2="4845"/>
                        <a14:foregroundMark x1="62155" y1="4038" x2="62155" y2="4038"/>
                        <a14:foregroundMark x1="61761" y1="3365" x2="61761" y2="3365"/>
                        <a14:foregroundMark x1="61892" y1="3769" x2="61892" y2="3769"/>
                        <a14:foregroundMark x1="34034" y1="94078" x2="34034" y2="94078"/>
                        <a14:foregroundMark x1="46124" y1="95962" x2="46124" y2="95962"/>
                        <a14:foregroundMark x1="46386" y1="96366" x2="46386" y2="96366"/>
                        <a14:foregroundMark x1="72011" y1="92328" x2="72011" y2="92328"/>
                        <a14:foregroundMark x1="73325" y1="91790" x2="73325" y2="91790"/>
                        <a14:foregroundMark x1="74639" y1="90848" x2="74639" y2="90848"/>
                        <a14:foregroundMark x1="75427" y1="90444" x2="75427" y2="90444"/>
                        <a14:foregroundMark x1="76610" y1="89906" x2="76610" y2="89906"/>
                        <a14:foregroundMark x1="77792" y1="88829" x2="77792" y2="88829"/>
                        <a14:foregroundMark x1="78581" y1="88291" x2="78581" y2="88291"/>
                        <a14:foregroundMark x1="79632" y1="87214" x2="79632" y2="87214"/>
                        <a14:foregroundMark x1="81209" y1="86272" x2="81209" y2="86272"/>
                        <a14:foregroundMark x1="82260" y1="85061" x2="82260" y2="85061"/>
                        <a14:foregroundMark x1="83443" y1="83715" x2="83443" y2="83715"/>
                        <a14:foregroundMark x1="84494" y1="82503" x2="84494" y2="82503"/>
                        <a14:foregroundMark x1="85808" y1="81023" x2="85808" y2="81023"/>
                        <a14:foregroundMark x1="86859" y1="79677" x2="86859" y2="79677"/>
                        <a14:foregroundMark x1="88042" y1="77927" x2="88042" y2="77927"/>
                        <a14:foregroundMark x1="88962" y1="76716" x2="88962" y2="76716"/>
                        <a14:foregroundMark x1="89619" y1="75639" x2="89619" y2="75639"/>
                        <a14:foregroundMark x1="90539" y1="74293" x2="90539" y2="74293"/>
                        <a14:foregroundMark x1="91590" y1="72140" x2="91590" y2="72140"/>
                        <a14:foregroundMark x1="92641" y1="69987" x2="92641" y2="69987"/>
                        <a14:foregroundMark x1="93824" y1="67564" x2="93824" y2="67564"/>
                        <a14:foregroundMark x1="94218" y1="66218" x2="94218" y2="66218"/>
                        <a14:foregroundMark x1="95138" y1="63392" x2="95138" y2="63392"/>
                        <a14:foregroundMark x1="95664" y1="60969" x2="95664" y2="60969"/>
                        <a14:foregroundMark x1="96058" y1="58681" x2="96058" y2="58681"/>
                        <a14:foregroundMark x1="96846" y1="54374" x2="96846" y2="54374"/>
                        <a14:foregroundMark x1="96846" y1="53432" x2="96846" y2="53432"/>
                        <a14:foregroundMark x1="96583" y1="57470" x2="96583" y2="57470"/>
                        <a14:foregroundMark x1="96978" y1="49664" x2="96978" y2="49664"/>
                        <a14:foregroundMark x1="97109" y1="48721" x2="97109" y2="48721"/>
                        <a14:foregroundMark x1="96978" y1="51009" x2="96978" y2="51009"/>
                        <a14:foregroundMark x1="96978" y1="46972" x2="96978" y2="46972"/>
                        <a14:foregroundMark x1="96978" y1="45626" x2="96978" y2="45626"/>
                        <a14:foregroundMark x1="96846" y1="44818" x2="96846" y2="44818"/>
                        <a14:foregroundMark x1="96583" y1="43069" x2="96583" y2="43069"/>
                        <a14:foregroundMark x1="96583" y1="41454" x2="96583" y2="41454"/>
                        <a14:foregroundMark x1="96058" y1="38762" x2="96058" y2="38762"/>
                        <a14:foregroundMark x1="95664" y1="36878" x2="95664" y2="36878"/>
                        <a14:foregroundMark x1="95269" y1="35397" x2="95269" y2="35397"/>
                        <a14:foregroundMark x1="95007" y1="34590" x2="95007" y2="34590"/>
                        <a14:foregroundMark x1="94612" y1="33378" x2="94612" y2="33378"/>
                        <a14:foregroundMark x1="94218" y1="32436" x2="94218" y2="32436"/>
                        <a14:foregroundMark x1="93955" y1="31629" x2="93955" y2="31629"/>
                        <a14:foregroundMark x1="93561" y1="30686" x2="93561" y2="30686"/>
                        <a14:foregroundMark x1="93693" y1="31090" x2="93693" y2="31090"/>
                        <a14:foregroundMark x1="93298" y1="30013" x2="93298" y2="30013"/>
                        <a14:foregroundMark x1="92904" y1="29206" x2="92904" y2="29206"/>
                        <a14:foregroundMark x1="92641" y1="28533" x2="92641" y2="28533"/>
                        <a14:foregroundMark x1="92378" y1="27860" x2="92378" y2="27860"/>
                        <a14:foregroundMark x1="63601" y1="34859" x2="63601" y2="34859"/>
                        <a14:foregroundMark x1="61498" y1="37281" x2="61498" y2="37281"/>
                        <a14:foregroundMark x1="57687" y1="42261" x2="57293" y2="42530"/>
                        <a14:foregroundMark x1="93035" y1="29610" x2="93035" y2="29610"/>
                        <a14:foregroundMark x1="92510" y1="28533" x2="92510" y2="28533"/>
                        <a14:foregroundMark x1="92378" y1="28129" x2="92378" y2="28129"/>
                        <a14:foregroundMark x1="92510" y1="28802" x2="92510" y2="28802"/>
                        <a14:foregroundMark x1="3679" y1="39435" x2="3679" y2="39435"/>
                        <a14:foregroundMark x1="3154" y1="44953" x2="3154" y2="44953"/>
                        <a14:foregroundMark x1="42838" y1="62180" x2="42838" y2="62180"/>
                        <a14:foregroundMark x1="69645" y1="27456" x2="69645" y2="27456"/>
                        <a14:foregroundMark x1="69645" y1="28264" x2="69645" y2="28264"/>
                        <a14:foregroundMark x1="69908" y1="26514" x2="69908" y2="265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929" y="78581"/>
            <a:ext cx="2369071" cy="2313035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1313567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FC84F0-F116-F5EA-6383-F446368123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0C58D4-D3E4-9B9E-9F28-F1A3F97B1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DDB4B-A75F-6C23-E2B7-B62731D18E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3C4EBE-C27C-43B5-B27B-A3E0EDFE3C5D}" type="datetimeFigureOut">
              <a:rPr lang="en-US" smtClean="0"/>
              <a:t>4/12/23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D4076-95EF-568D-C40F-EBC67A291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7F286A-A2CE-D765-A9AD-C8D62795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C8211F-A40D-4C93-BB14-71A294961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4597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3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2503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590551" y="1404938"/>
            <a:ext cx="11004549" cy="615951"/>
          </a:xfrm>
        </p:spPr>
        <p:txBody>
          <a:bodyPr anchor="ctr">
            <a:normAutofit/>
          </a:bodyPr>
          <a:lstStyle>
            <a:lvl1pPr marL="0" indent="0">
              <a:buNone/>
              <a:defRPr sz="2800" b="1">
                <a:solidFill>
                  <a:srgbClr val="387FBA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565151" y="2040325"/>
            <a:ext cx="11055349" cy="39052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FA8ED8-08AA-3C40-38CB-6AB463E3298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mtClean="0">
                <a:latin typeface="Times" pitchFamily="2" charset="0"/>
                <a:ea typeface="MS PGothic" panose="020B0600070205080204" pitchFamily="34" charset="-128"/>
              </a:defRPr>
            </a:lvl1pPr>
          </a:lstStyle>
          <a:p>
            <a:r>
              <a:rPr lang="en-US" altLang="en-US"/>
              <a:t>|  © Company Confidential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BD5660-1517-1D8E-C611-D2E4FF77EB1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0B2A07C1-9DE3-A348-8E3F-EC472FCC96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205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F80F2A-A824-5A5D-5866-4035DAF1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772910-74A3-14D1-2AF3-2BE0631B61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1A7681F8-C1BC-6A9B-A40C-F84981186B8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621042" y="6587044"/>
            <a:ext cx="1806499" cy="1767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rgbClr val="008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8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hlink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200" b="0" dirty="0">
                <a:solidFill>
                  <a:schemeClr val="tx1"/>
                </a:solidFill>
                <a:latin typeface="Times" panose="02020603050405020304" pitchFamily="18" charset="0"/>
                <a:ea typeface="HGSGothicE" panose="020B0400000000000000" pitchFamily="34" charset="-128"/>
                <a:cs typeface="Times" panose="02020603050405020304" pitchFamily="18" charset="0"/>
              </a:rPr>
              <a:t>Foment Bio   /   2023</a:t>
            </a:r>
            <a:endParaRPr lang="en-US" altLang="en-US" sz="1200" b="0" cap="all" dirty="0">
              <a:solidFill>
                <a:schemeClr val="tx1"/>
              </a:solidFill>
              <a:latin typeface="Times" panose="02020603050405020304" pitchFamily="18" charset="0"/>
              <a:ea typeface="HGSGothicE" panose="020B0400000000000000" pitchFamily="34" charset="-128"/>
              <a:cs typeface="Times" panose="02020603050405020304" pitchFamily="18" charset="0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24E2C6D6-83E9-E059-A279-035F18B0771D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3365" b="96501" l="3154" r="96978">
                        <a14:foregroundMark x1="45204" y1="7268" x2="45204" y2="7268"/>
                        <a14:foregroundMark x1="44415" y1="3365" x2="44415" y2="3365"/>
                        <a14:foregroundMark x1="7753" y1="40781" x2="7753" y2="40781"/>
                        <a14:foregroundMark x1="3811" y1="45895" x2="3811" y2="45895"/>
                        <a14:foregroundMark x1="30355" y1="90444" x2="30355" y2="90444"/>
                        <a14:foregroundMark x1="64389" y1="92867" x2="64389" y2="92867"/>
                        <a14:foregroundMark x1="67280" y1="88156" x2="67280" y2="88156"/>
                        <a14:foregroundMark x1="66360" y1="96635" x2="66360" y2="96635"/>
                        <a14:foregroundMark x1="41787" y1="87618" x2="41787" y2="87618"/>
                        <a14:foregroundMark x1="40342" y1="81965" x2="40342" y2="81965"/>
                        <a14:foregroundMark x1="63732" y1="6326" x2="63732" y2="6326"/>
                        <a14:foregroundMark x1="75953" y1="52759" x2="75953" y2="52759"/>
                        <a14:foregroundMark x1="65440" y1="69044" x2="65440" y2="69044"/>
                        <a14:foregroundMark x1="33640" y1="93674" x2="33640" y2="93674"/>
                        <a14:foregroundMark x1="62549" y1="4845" x2="62549" y2="4845"/>
                        <a14:foregroundMark x1="62155" y1="4038" x2="62155" y2="4038"/>
                        <a14:foregroundMark x1="61761" y1="3365" x2="61761" y2="3365"/>
                        <a14:foregroundMark x1="61892" y1="3769" x2="61892" y2="3769"/>
                        <a14:foregroundMark x1="34034" y1="94078" x2="34034" y2="94078"/>
                        <a14:foregroundMark x1="46124" y1="95962" x2="46124" y2="95962"/>
                        <a14:foregroundMark x1="46386" y1="96366" x2="46386" y2="96366"/>
                        <a14:foregroundMark x1="72011" y1="92328" x2="72011" y2="92328"/>
                        <a14:foregroundMark x1="73325" y1="91790" x2="73325" y2="91790"/>
                        <a14:foregroundMark x1="74639" y1="90848" x2="74639" y2="90848"/>
                        <a14:foregroundMark x1="75427" y1="90444" x2="75427" y2="90444"/>
                        <a14:foregroundMark x1="76610" y1="89906" x2="76610" y2="89906"/>
                        <a14:foregroundMark x1="77792" y1="88829" x2="77792" y2="88829"/>
                        <a14:foregroundMark x1="78581" y1="88291" x2="78581" y2="88291"/>
                        <a14:foregroundMark x1="79632" y1="87214" x2="79632" y2="87214"/>
                        <a14:foregroundMark x1="81209" y1="86272" x2="81209" y2="86272"/>
                        <a14:foregroundMark x1="82260" y1="85061" x2="82260" y2="85061"/>
                        <a14:foregroundMark x1="83443" y1="83715" x2="83443" y2="83715"/>
                        <a14:foregroundMark x1="84494" y1="82503" x2="84494" y2="82503"/>
                        <a14:foregroundMark x1="85808" y1="81023" x2="85808" y2="81023"/>
                        <a14:foregroundMark x1="86859" y1="79677" x2="86859" y2="79677"/>
                        <a14:foregroundMark x1="88042" y1="77927" x2="88042" y2="77927"/>
                        <a14:foregroundMark x1="88962" y1="76716" x2="88962" y2="76716"/>
                        <a14:foregroundMark x1="89619" y1="75639" x2="89619" y2="75639"/>
                        <a14:foregroundMark x1="90539" y1="74293" x2="90539" y2="74293"/>
                        <a14:foregroundMark x1="91590" y1="72140" x2="91590" y2="72140"/>
                        <a14:foregroundMark x1="92641" y1="69987" x2="92641" y2="69987"/>
                        <a14:foregroundMark x1="93824" y1="67564" x2="93824" y2="67564"/>
                        <a14:foregroundMark x1="94218" y1="66218" x2="94218" y2="66218"/>
                        <a14:foregroundMark x1="95138" y1="63392" x2="95138" y2="63392"/>
                        <a14:foregroundMark x1="95664" y1="60969" x2="95664" y2="60969"/>
                        <a14:foregroundMark x1="96058" y1="58681" x2="96058" y2="58681"/>
                        <a14:foregroundMark x1="96846" y1="54374" x2="96846" y2="54374"/>
                        <a14:foregroundMark x1="96846" y1="53432" x2="96846" y2="53432"/>
                        <a14:foregroundMark x1="96583" y1="57470" x2="96583" y2="57470"/>
                        <a14:foregroundMark x1="96978" y1="49664" x2="96978" y2="49664"/>
                        <a14:foregroundMark x1="97109" y1="48721" x2="97109" y2="48721"/>
                        <a14:foregroundMark x1="96978" y1="51009" x2="96978" y2="51009"/>
                        <a14:foregroundMark x1="96978" y1="46972" x2="96978" y2="46972"/>
                        <a14:foregroundMark x1="96978" y1="45626" x2="96978" y2="45626"/>
                        <a14:foregroundMark x1="96846" y1="44818" x2="96846" y2="44818"/>
                        <a14:foregroundMark x1="96583" y1="43069" x2="96583" y2="43069"/>
                        <a14:foregroundMark x1="96583" y1="41454" x2="96583" y2="41454"/>
                        <a14:foregroundMark x1="96058" y1="38762" x2="96058" y2="38762"/>
                        <a14:foregroundMark x1="95664" y1="36878" x2="95664" y2="36878"/>
                        <a14:foregroundMark x1="95269" y1="35397" x2="95269" y2="35397"/>
                        <a14:foregroundMark x1="95007" y1="34590" x2="95007" y2="34590"/>
                        <a14:foregroundMark x1="94612" y1="33378" x2="94612" y2="33378"/>
                        <a14:foregroundMark x1="94218" y1="32436" x2="94218" y2="32436"/>
                        <a14:foregroundMark x1="93955" y1="31629" x2="93955" y2="31629"/>
                        <a14:foregroundMark x1="93561" y1="30686" x2="93561" y2="30686"/>
                        <a14:foregroundMark x1="93693" y1="31090" x2="93693" y2="31090"/>
                        <a14:foregroundMark x1="93298" y1="30013" x2="93298" y2="30013"/>
                        <a14:foregroundMark x1="92904" y1="29206" x2="92904" y2="29206"/>
                        <a14:foregroundMark x1="92641" y1="28533" x2="92641" y2="28533"/>
                        <a14:foregroundMark x1="92378" y1="27860" x2="92378" y2="27860"/>
                        <a14:foregroundMark x1="63601" y1="34859" x2="63601" y2="34859"/>
                        <a14:foregroundMark x1="61498" y1="37281" x2="61498" y2="37281"/>
                        <a14:foregroundMark x1="57687" y1="42261" x2="57293" y2="42530"/>
                        <a14:foregroundMark x1="93035" y1="29610" x2="93035" y2="29610"/>
                        <a14:foregroundMark x1="92510" y1="28533" x2="92510" y2="28533"/>
                        <a14:foregroundMark x1="92378" y1="28129" x2="92378" y2="28129"/>
                        <a14:foregroundMark x1="92510" y1="28802" x2="92510" y2="28802"/>
                        <a14:foregroundMark x1="3679" y1="39435" x2="3679" y2="39435"/>
                        <a14:foregroundMark x1="3154" y1="44953" x2="3154" y2="44953"/>
                        <a14:foregroundMark x1="42838" y1="62180" x2="42838" y2="62180"/>
                        <a14:foregroundMark x1="69645" y1="27456" x2="69645" y2="27456"/>
                        <a14:foregroundMark x1="69645" y1="28264" x2="69645" y2="28264"/>
                        <a14:foregroundMark x1="69908" y1="26514" x2="69908" y2="265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688" y="6558763"/>
            <a:ext cx="217006" cy="211873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Text Box 2">
            <a:extLst>
              <a:ext uri="{FF2B5EF4-FFF2-40B4-BE49-F238E27FC236}">
                <a16:creationId xmlns:a16="http://schemas.microsoft.com/office/drawing/2014/main" id="{4A91C822-C50D-2E91-EC3A-6C2AF0D05D0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710518" y="6587045"/>
            <a:ext cx="2770963" cy="17678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rgbClr val="008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8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hlink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2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" panose="02020603050405020304" pitchFamily="18" charset="0"/>
                <a:ea typeface="HGSGothicE" panose="020B0400000000000000" pitchFamily="34" charset="-128"/>
                <a:cs typeface="Times" panose="02020603050405020304" pitchFamily="18" charset="0"/>
              </a:rPr>
              <a:t>|  PROPRIETARY &amp; CONFIDENTIAL  |</a:t>
            </a:r>
            <a:endParaRPr lang="en-US" altLang="en-US" sz="1200" b="0" cap="all" dirty="0">
              <a:solidFill>
                <a:schemeClr val="tx1">
                  <a:lumMod val="50000"/>
                  <a:lumOff val="50000"/>
                </a:schemeClr>
              </a:solidFill>
              <a:latin typeface="Times" panose="02020603050405020304" pitchFamily="18" charset="0"/>
              <a:ea typeface="HGSGothicE" panose="020B0400000000000000" pitchFamily="34" charset="-128"/>
              <a:cs typeface="Times" panose="02020603050405020304" pitchFamily="18" charset="0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02DB83E-3FD7-B68B-044B-0F90A361533B}"/>
              </a:ext>
            </a:extLst>
          </p:cNvPr>
          <p:cNvSpPr txBox="1">
            <a:spLocks/>
          </p:cNvSpPr>
          <p:nvPr userDrawn="1"/>
        </p:nvSpPr>
        <p:spPr>
          <a:xfrm>
            <a:off x="0" y="64928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kern="1200">
                <a:solidFill>
                  <a:srgbClr val="007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1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68" r:id="rId8"/>
    <p:sldLayoutId id="2147483656" r:id="rId9"/>
    <p:sldLayoutId id="2147483660" r:id="rId10"/>
    <p:sldLayoutId id="2147483661" r:id="rId11"/>
    <p:sldLayoutId id="2147483695" r:id="rId12"/>
    <p:sldLayoutId id="2147483664" r:id="rId13"/>
    <p:sldLayoutId id="2147483663" r:id="rId14"/>
    <p:sldLayoutId id="2147483662" r:id="rId15"/>
    <p:sldLayoutId id="2147483667" r:id="rId16"/>
    <p:sldLayoutId id="2147483657" r:id="rId17"/>
    <p:sldLayoutId id="2147483658" r:id="rId18"/>
    <p:sldLayoutId id="2147483659" r:id="rId19"/>
    <p:sldLayoutId id="2147483666" r:id="rId20"/>
    <p:sldLayoutId id="214748369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tiff"/><Relationship Id="rId4" Type="http://schemas.openxmlformats.org/officeDocument/2006/relationships/image" Target="../media/image17.emf"/><Relationship Id="rId9" Type="http://schemas.openxmlformats.org/officeDocument/2006/relationships/image" Target="../media/image22.tif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555_A5B00EFD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7EF901-F395-3D56-7E0F-90CE93FB0579}"/>
              </a:ext>
            </a:extLst>
          </p:cNvPr>
          <p:cNvSpPr txBox="1"/>
          <p:nvPr/>
        </p:nvSpPr>
        <p:spPr>
          <a:xfrm>
            <a:off x="222606" y="1719872"/>
            <a:ext cx="6455596" cy="48013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  <a:effectLst/>
              </a:rPr>
              <a:t>Marc Penn, MD, PhD, FACC</a:t>
            </a:r>
          </a:p>
          <a:p>
            <a:pPr algn="l"/>
            <a:r>
              <a:rPr lang="en-US" dirty="0">
                <a:solidFill>
                  <a:schemeClr val="tx1"/>
                </a:solidFill>
                <a:effectLst/>
              </a:rPr>
              <a:t>Program Director, Cardiovascular Medicine Fellowship</a:t>
            </a:r>
          </a:p>
          <a:p>
            <a:pPr algn="l"/>
            <a:r>
              <a:rPr lang="en-US" dirty="0">
                <a:solidFill>
                  <a:schemeClr val="tx1"/>
                </a:solidFill>
                <a:effectLst/>
              </a:rPr>
              <a:t>Summa Health Heart and Vascular Institute</a:t>
            </a:r>
          </a:p>
          <a:p>
            <a:pPr algn="l"/>
            <a:endParaRPr lang="en-US" dirty="0"/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>
                <a:solidFill>
                  <a:schemeClr val="tx1"/>
                </a:solidFill>
                <a:effectLst/>
              </a:rPr>
              <a:t>Chief Medical Officer, </a:t>
            </a:r>
          </a:p>
          <a:p>
            <a:pPr algn="l"/>
            <a:r>
              <a:rPr lang="en-US" dirty="0">
                <a:solidFill>
                  <a:schemeClr val="tx1"/>
                </a:solidFill>
                <a:effectLst/>
              </a:rPr>
              <a:t>Quest Center for Cardiometabolic Testing </a:t>
            </a:r>
          </a:p>
          <a:p>
            <a:pPr indent="700088" algn="l"/>
            <a:r>
              <a:rPr lang="en-US" dirty="0">
                <a:solidFill>
                  <a:schemeClr val="tx1"/>
                </a:solidFill>
                <a:effectLst/>
              </a:rPr>
              <a:t>at Cleveland </a:t>
            </a:r>
            <a:r>
              <a:rPr lang="en-US" dirty="0" err="1">
                <a:solidFill>
                  <a:schemeClr val="tx1"/>
                </a:solidFill>
                <a:effectLst/>
              </a:rPr>
              <a:t>HeartLab</a:t>
            </a:r>
            <a:endParaRPr lang="en-US" dirty="0">
              <a:solidFill>
                <a:schemeClr val="tx1"/>
              </a:solidFill>
              <a:effectLst/>
            </a:endParaRPr>
          </a:p>
          <a:p>
            <a:pPr algn="l"/>
            <a:r>
              <a:rPr lang="en-US" dirty="0">
                <a:solidFill>
                  <a:schemeClr val="tx1"/>
                </a:solidFill>
              </a:rPr>
              <a:t>Quest Diagnostics, Inc.</a:t>
            </a:r>
          </a:p>
          <a:p>
            <a:pPr algn="l"/>
            <a:endParaRPr lang="en-US" dirty="0">
              <a:solidFill>
                <a:schemeClr val="tx1"/>
              </a:solidFill>
              <a:effectLst/>
            </a:endParaRPr>
          </a:p>
          <a:p>
            <a:pPr algn="l"/>
            <a:r>
              <a:rPr lang="en-US" dirty="0">
                <a:solidFill>
                  <a:schemeClr val="tx1"/>
                </a:solidFill>
              </a:rPr>
              <a:t>Chief Medical Officer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Keystone Bio, Inc.</a:t>
            </a:r>
          </a:p>
          <a:p>
            <a:pPr algn="l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Chief Medical Officer and Co-Founder</a:t>
            </a:r>
          </a:p>
          <a:p>
            <a:pPr algn="l"/>
            <a:r>
              <a:rPr lang="en-US" dirty="0"/>
              <a:t>Foment Bio, Inc</a:t>
            </a:r>
            <a:endParaRPr lang="en-US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  <a:effectLst/>
            </a:endParaRPr>
          </a:p>
          <a:p>
            <a:pPr algn="l"/>
            <a:endParaRPr lang="en-US" dirty="0">
              <a:solidFill>
                <a:schemeClr val="tx1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2FAA46-7BC9-B812-D4B2-D4C05B95BF71}"/>
              </a:ext>
            </a:extLst>
          </p:cNvPr>
          <p:cNvSpPr txBox="1"/>
          <p:nvPr/>
        </p:nvSpPr>
        <p:spPr>
          <a:xfrm>
            <a:off x="6678202" y="599777"/>
            <a:ext cx="469015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0070C1"/>
                </a:solidFill>
                <a:effectLst/>
              </a:rPr>
              <a:t>Systemic Inflammation, </a:t>
            </a:r>
          </a:p>
          <a:p>
            <a:r>
              <a:rPr lang="en-US" sz="4800" dirty="0">
                <a:solidFill>
                  <a:srgbClr val="0070C1"/>
                </a:solidFill>
                <a:effectLst/>
              </a:rPr>
              <a:t>the Microbiome, Longevity </a:t>
            </a:r>
          </a:p>
          <a:p>
            <a:r>
              <a:rPr lang="en-US" sz="4800" dirty="0">
                <a:solidFill>
                  <a:srgbClr val="0070C1"/>
                </a:solidFill>
                <a:effectLst/>
              </a:rPr>
              <a:t>and Dentistry</a:t>
            </a:r>
          </a:p>
        </p:txBody>
      </p:sp>
      <p:pic>
        <p:nvPicPr>
          <p:cNvPr id="1030" name="Picture 6" descr="Keystone Bio Recognizes the Big &quot;GAIN&quot; from Cortexyme's Trial Results |  Business Wire">
            <a:extLst>
              <a:ext uri="{FF2B5EF4-FFF2-40B4-BE49-F238E27FC236}">
                <a16:creationId xmlns:a16="http://schemas.microsoft.com/office/drawing/2014/main" id="{85FDF1F3-ADEC-BD05-6427-498A16B3A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199" y="4261692"/>
            <a:ext cx="701198" cy="815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274E95B4-270E-B637-7CD7-D61FA2241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65" b="96501" l="3154" r="96978">
                        <a14:foregroundMark x1="45204" y1="7268" x2="45204" y2="7268"/>
                        <a14:foregroundMark x1="44415" y1="3365" x2="44415" y2="3365"/>
                        <a14:foregroundMark x1="7753" y1="40781" x2="7753" y2="40781"/>
                        <a14:foregroundMark x1="3811" y1="45895" x2="3811" y2="45895"/>
                        <a14:foregroundMark x1="30355" y1="90444" x2="30355" y2="90444"/>
                        <a14:foregroundMark x1="64389" y1="92867" x2="64389" y2="92867"/>
                        <a14:foregroundMark x1="67280" y1="88156" x2="67280" y2="88156"/>
                        <a14:foregroundMark x1="66360" y1="96635" x2="66360" y2="96635"/>
                        <a14:foregroundMark x1="41787" y1="87618" x2="41787" y2="87618"/>
                        <a14:foregroundMark x1="40342" y1="81965" x2="40342" y2="81965"/>
                        <a14:foregroundMark x1="63732" y1="6326" x2="63732" y2="6326"/>
                        <a14:foregroundMark x1="75953" y1="52759" x2="75953" y2="52759"/>
                        <a14:foregroundMark x1="65440" y1="69044" x2="65440" y2="69044"/>
                        <a14:foregroundMark x1="33640" y1="93674" x2="33640" y2="93674"/>
                        <a14:foregroundMark x1="62549" y1="4845" x2="62549" y2="4845"/>
                        <a14:foregroundMark x1="62155" y1="4038" x2="62155" y2="4038"/>
                        <a14:foregroundMark x1="61761" y1="3365" x2="61761" y2="3365"/>
                        <a14:foregroundMark x1="61892" y1="3769" x2="61892" y2="3769"/>
                        <a14:foregroundMark x1="34034" y1="94078" x2="34034" y2="94078"/>
                        <a14:foregroundMark x1="46124" y1="95962" x2="46124" y2="95962"/>
                        <a14:foregroundMark x1="46386" y1="96366" x2="46386" y2="96366"/>
                        <a14:foregroundMark x1="72011" y1="92328" x2="72011" y2="92328"/>
                        <a14:foregroundMark x1="73325" y1="91790" x2="73325" y2="91790"/>
                        <a14:foregroundMark x1="74639" y1="90848" x2="74639" y2="90848"/>
                        <a14:foregroundMark x1="75427" y1="90444" x2="75427" y2="90444"/>
                        <a14:foregroundMark x1="76610" y1="89906" x2="76610" y2="89906"/>
                        <a14:foregroundMark x1="77792" y1="88829" x2="77792" y2="88829"/>
                        <a14:foregroundMark x1="78581" y1="88291" x2="78581" y2="88291"/>
                        <a14:foregroundMark x1="79632" y1="87214" x2="79632" y2="87214"/>
                        <a14:foregroundMark x1="81209" y1="86272" x2="81209" y2="86272"/>
                        <a14:foregroundMark x1="82260" y1="85061" x2="82260" y2="85061"/>
                        <a14:foregroundMark x1="83443" y1="83715" x2="83443" y2="83715"/>
                        <a14:foregroundMark x1="84494" y1="82503" x2="84494" y2="82503"/>
                        <a14:foregroundMark x1="85808" y1="81023" x2="85808" y2="81023"/>
                        <a14:foregroundMark x1="86859" y1="79677" x2="86859" y2="79677"/>
                        <a14:foregroundMark x1="88042" y1="77927" x2="88042" y2="77927"/>
                        <a14:foregroundMark x1="88962" y1="76716" x2="88962" y2="76716"/>
                        <a14:foregroundMark x1="89619" y1="75639" x2="89619" y2="75639"/>
                        <a14:foregroundMark x1="90539" y1="74293" x2="90539" y2="74293"/>
                        <a14:foregroundMark x1="91590" y1="72140" x2="91590" y2="72140"/>
                        <a14:foregroundMark x1="92641" y1="69987" x2="92641" y2="69987"/>
                        <a14:foregroundMark x1="93824" y1="67564" x2="93824" y2="67564"/>
                        <a14:foregroundMark x1="94218" y1="66218" x2="94218" y2="66218"/>
                        <a14:foregroundMark x1="95138" y1="63392" x2="95138" y2="63392"/>
                        <a14:foregroundMark x1="95664" y1="60969" x2="95664" y2="60969"/>
                        <a14:foregroundMark x1="96058" y1="58681" x2="96058" y2="58681"/>
                        <a14:foregroundMark x1="96846" y1="54374" x2="96846" y2="54374"/>
                        <a14:foregroundMark x1="96846" y1="53432" x2="96846" y2="53432"/>
                        <a14:foregroundMark x1="96583" y1="57470" x2="96583" y2="57470"/>
                        <a14:foregroundMark x1="96978" y1="49664" x2="96978" y2="49664"/>
                        <a14:foregroundMark x1="97109" y1="48721" x2="97109" y2="48721"/>
                        <a14:foregroundMark x1="96978" y1="51009" x2="96978" y2="51009"/>
                        <a14:foregroundMark x1="96978" y1="46972" x2="96978" y2="46972"/>
                        <a14:foregroundMark x1="96978" y1="45626" x2="96978" y2="45626"/>
                        <a14:foregroundMark x1="96846" y1="44818" x2="96846" y2="44818"/>
                        <a14:foregroundMark x1="96583" y1="43069" x2="96583" y2="43069"/>
                        <a14:foregroundMark x1="96583" y1="41454" x2="96583" y2="41454"/>
                        <a14:foregroundMark x1="96058" y1="38762" x2="96058" y2="38762"/>
                        <a14:foregroundMark x1="95664" y1="36878" x2="95664" y2="36878"/>
                        <a14:foregroundMark x1="95269" y1="35397" x2="95269" y2="35397"/>
                        <a14:foregroundMark x1="95007" y1="34590" x2="95007" y2="34590"/>
                        <a14:foregroundMark x1="94612" y1="33378" x2="94612" y2="33378"/>
                        <a14:foregroundMark x1="94218" y1="32436" x2="94218" y2="32436"/>
                        <a14:foregroundMark x1="93955" y1="31629" x2="93955" y2="31629"/>
                        <a14:foregroundMark x1="93561" y1="30686" x2="93561" y2="30686"/>
                        <a14:foregroundMark x1="93693" y1="31090" x2="93693" y2="31090"/>
                        <a14:foregroundMark x1="93298" y1="30013" x2="93298" y2="30013"/>
                        <a14:foregroundMark x1="92904" y1="29206" x2="92904" y2="29206"/>
                        <a14:foregroundMark x1="92641" y1="28533" x2="92641" y2="28533"/>
                        <a14:foregroundMark x1="92378" y1="27860" x2="92378" y2="27860"/>
                        <a14:foregroundMark x1="63601" y1="34859" x2="63601" y2="34859"/>
                        <a14:foregroundMark x1="61498" y1="37281" x2="61498" y2="37281"/>
                        <a14:foregroundMark x1="57687" y1="42261" x2="57293" y2="42530"/>
                        <a14:foregroundMark x1="93035" y1="29610" x2="93035" y2="29610"/>
                        <a14:foregroundMark x1="92510" y1="28533" x2="92510" y2="28533"/>
                        <a14:foregroundMark x1="92378" y1="28129" x2="92378" y2="28129"/>
                        <a14:foregroundMark x1="92510" y1="28802" x2="92510" y2="28802"/>
                        <a14:foregroundMark x1="3679" y1="39435" x2="3679" y2="39435"/>
                        <a14:foregroundMark x1="3154" y1="44953" x2="3154" y2="44953"/>
                        <a14:foregroundMark x1="42838" y1="62180" x2="42838" y2="62180"/>
                        <a14:foregroundMark x1="69645" y1="27456" x2="69645" y2="27456"/>
                        <a14:foregroundMark x1="69645" y1="28264" x2="69645" y2="28264"/>
                        <a14:foregroundMark x1="69908" y1="26514" x2="69908" y2="265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199" y="5301048"/>
            <a:ext cx="715381" cy="698460"/>
          </a:xfrm>
          <a:prstGeom prst="rect">
            <a:avLst/>
          </a:prstGeom>
          <a:ln>
            <a:noFill/>
          </a:ln>
          <a:effectLst>
            <a:outerShdw blurRad="88900" dist="762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032" name="Picture 8" descr="Quest Diagnostics Logo and symbol, meaning, history, PNG">
            <a:extLst>
              <a:ext uri="{FF2B5EF4-FFF2-40B4-BE49-F238E27FC236}">
                <a16:creationId xmlns:a16="http://schemas.microsoft.com/office/drawing/2014/main" id="{780A0D07-50E1-B9FB-5977-A12E821D1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164" y="3052119"/>
            <a:ext cx="1411877" cy="92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981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5">
            <a:extLst>
              <a:ext uri="{FF2B5EF4-FFF2-40B4-BE49-F238E27FC236}">
                <a16:creationId xmlns:a16="http://schemas.microsoft.com/office/drawing/2014/main" id="{6328AD73-8C93-78AC-82E1-F8C84C9C686F}"/>
              </a:ext>
            </a:extLst>
          </p:cNvPr>
          <p:cNvSpPr txBox="1">
            <a:spLocks/>
          </p:cNvSpPr>
          <p:nvPr/>
        </p:nvSpPr>
        <p:spPr>
          <a:xfrm>
            <a:off x="180617" y="1391186"/>
            <a:ext cx="3808880" cy="3254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chemeClr val="bg1"/>
                </a:solidFill>
              </a:rPr>
              <a:t>Longevity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ACDBC8F-82FC-800F-7E99-1614DD4BA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2995" y="1391187"/>
            <a:ext cx="7236149" cy="2037814"/>
          </a:xfrm>
        </p:spPr>
        <p:txBody>
          <a:bodyPr/>
          <a:lstStyle/>
          <a:p>
            <a:r>
              <a:rPr lang="en-US" dirty="0"/>
              <a:t>Medicine defines healthy as the absence of disease</a:t>
            </a:r>
          </a:p>
          <a:p>
            <a:r>
              <a:rPr lang="en-US" dirty="0"/>
              <a:t>Disease is often nascent and thus many who appear healthy are not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864371-9931-A845-A20B-EAC8793C5B38}"/>
              </a:ext>
            </a:extLst>
          </p:cNvPr>
          <p:cNvSpPr txBox="1"/>
          <p:nvPr/>
        </p:nvSpPr>
        <p:spPr>
          <a:xfrm>
            <a:off x="3989497" y="683300"/>
            <a:ext cx="24246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Challenges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BE696B98-FCA6-513B-A6F9-7714E7C7B4FE}"/>
              </a:ext>
            </a:extLst>
          </p:cNvPr>
          <p:cNvSpPr txBox="1">
            <a:spLocks/>
          </p:cNvSpPr>
          <p:nvPr/>
        </p:nvSpPr>
        <p:spPr>
          <a:xfrm>
            <a:off x="4332995" y="4410018"/>
            <a:ext cx="7236149" cy="2037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Figure out how to define healthy</a:t>
            </a:r>
          </a:p>
          <a:p>
            <a:r>
              <a:rPr lang="en-US" dirty="0"/>
              <a:t>Identify markers of disease at a time when healthy measures can arrest and reverse disease course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281696-6201-043E-C315-8474F63F2A15}"/>
              </a:ext>
            </a:extLst>
          </p:cNvPr>
          <p:cNvSpPr txBox="1"/>
          <p:nvPr/>
        </p:nvSpPr>
        <p:spPr>
          <a:xfrm>
            <a:off x="3989497" y="3702131"/>
            <a:ext cx="19062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3462765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D8CAE0F-39B3-3E47-86C7-295DE195D8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0960" y="1987632"/>
            <a:ext cx="3674785" cy="1600200"/>
          </a:xfrm>
        </p:spPr>
        <p:txBody>
          <a:bodyPr anchor="ctr">
            <a:normAutofit fontScale="90000"/>
          </a:bodyPr>
          <a:lstStyle/>
          <a:p>
            <a:pPr algn="l" eaLnBrk="1" hangingPunct="1">
              <a:defRPr/>
            </a:pPr>
            <a:r>
              <a:rPr lang="en-US" altLang="en-US" sz="4800" b="1" dirty="0">
                <a:ea typeface="ＭＳ Ｐゴシック" panose="020B0600070205080204" pitchFamily="34" charset="-128"/>
              </a:rPr>
              <a:t>Systemic Inflammation</a:t>
            </a:r>
            <a:br>
              <a:rPr lang="en-US" altLang="en-US" sz="4800" b="1" dirty="0">
                <a:ea typeface="ＭＳ Ｐゴシック" panose="020B0600070205080204" pitchFamily="34" charset="-128"/>
              </a:rPr>
            </a:br>
            <a:r>
              <a:rPr lang="en-US" altLang="en-US" sz="4800" b="1" dirty="0">
                <a:ea typeface="ＭＳ Ｐゴシック" panose="020B0600070205080204" pitchFamily="34" charset="-128"/>
              </a:rPr>
              <a:t>is a Robust Marker of Unhealthy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B62048-443F-EAE5-7301-92A5ACAD04A1}"/>
              </a:ext>
            </a:extLst>
          </p:cNvPr>
          <p:cNvSpPr txBox="1"/>
          <p:nvPr/>
        </p:nvSpPr>
        <p:spPr>
          <a:xfrm>
            <a:off x="4513983" y="295422"/>
            <a:ext cx="709841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Key Biomarker for Vascular Inflammation:</a:t>
            </a:r>
          </a:p>
          <a:p>
            <a:pPr algn="ctr"/>
            <a:r>
              <a:rPr lang="en-US" sz="3200" dirty="0"/>
              <a:t>Myeloperoxidase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BEACD7-FD60-FCBA-F203-AD5C9DD21B49}"/>
              </a:ext>
            </a:extLst>
          </p:cNvPr>
          <p:cNvSpPr txBox="1"/>
          <p:nvPr/>
        </p:nvSpPr>
        <p:spPr>
          <a:xfrm>
            <a:off x="4032357" y="1772529"/>
            <a:ext cx="81080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Myeloperoxidase (MPO) is normal contained in granules in WBC</a:t>
            </a:r>
          </a:p>
          <a:p>
            <a:endParaRPr lang="en-US" sz="2400" dirty="0"/>
          </a:p>
          <a:p>
            <a:r>
              <a:rPr lang="en-US" sz="2400" dirty="0"/>
              <a:t>Normal Physiology:</a:t>
            </a:r>
          </a:p>
          <a:p>
            <a:r>
              <a:rPr lang="en-US" sz="2400" dirty="0"/>
              <a:t>	MPO is released at sites of infection to clear infections</a:t>
            </a:r>
          </a:p>
          <a:p>
            <a:endParaRPr lang="en-US" sz="2400" dirty="0"/>
          </a:p>
          <a:p>
            <a:r>
              <a:rPr lang="en-US" sz="2400" dirty="0"/>
              <a:t>Abnormal Physiology: </a:t>
            </a:r>
          </a:p>
          <a:p>
            <a:pPr marL="920750" indent="-920750"/>
            <a:r>
              <a:rPr lang="en-US" sz="2400" dirty="0"/>
              <a:t>	MPO is released by WBC in the blood stream or blood tissue interface in response to vulnerable plaque and vascular inflammation</a:t>
            </a:r>
          </a:p>
          <a:p>
            <a:pPr marL="920750" indent="-920750"/>
            <a:endParaRPr lang="en-US" sz="2400" dirty="0"/>
          </a:p>
          <a:p>
            <a:pPr marL="920750" indent="-920750"/>
            <a:r>
              <a:rPr lang="en-US" sz="2400" dirty="0"/>
              <a:t>Known marker for risk of myocardial infarction and stroke</a:t>
            </a:r>
          </a:p>
        </p:txBody>
      </p:sp>
    </p:spTree>
    <p:extLst>
      <p:ext uri="{BB962C8B-B14F-4D97-AF65-F5344CB8AC3E}">
        <p14:creationId xmlns:p14="http://schemas.microsoft.com/office/powerpoint/2010/main" val="540154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5">
            <a:extLst>
              <a:ext uri="{FF2B5EF4-FFF2-40B4-BE49-F238E27FC236}">
                <a16:creationId xmlns:a16="http://schemas.microsoft.com/office/drawing/2014/main" id="{6328AD73-8C93-78AC-82E1-F8C84C9C686F}"/>
              </a:ext>
            </a:extLst>
          </p:cNvPr>
          <p:cNvSpPr txBox="1">
            <a:spLocks/>
          </p:cNvSpPr>
          <p:nvPr/>
        </p:nvSpPr>
        <p:spPr>
          <a:xfrm>
            <a:off x="0" y="1391186"/>
            <a:ext cx="3989497" cy="3254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chemeClr val="bg1"/>
                </a:solidFill>
              </a:rPr>
              <a:t>Cohort of “Worried Well”</a:t>
            </a:r>
          </a:p>
          <a:p>
            <a:r>
              <a:rPr lang="en-US" sz="4800" b="1" dirty="0">
                <a:solidFill>
                  <a:schemeClr val="bg1"/>
                </a:solidFill>
              </a:rPr>
              <a:t>Patients with Serial Measures</a:t>
            </a:r>
            <a:endParaRPr lang="en-US" sz="26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346C040-CA38-FE31-EA89-1EDABE2C8D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889797"/>
              </p:ext>
            </p:extLst>
          </p:nvPr>
        </p:nvGraphicFramePr>
        <p:xfrm>
          <a:off x="4708655" y="274356"/>
          <a:ext cx="6987699" cy="6309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7736">
                  <a:extLst>
                    <a:ext uri="{9D8B030D-6E8A-4147-A177-3AD203B41FA5}">
                      <a16:colId xmlns:a16="http://schemas.microsoft.com/office/drawing/2014/main" val="3857274325"/>
                    </a:ext>
                  </a:extLst>
                </a:gridCol>
                <a:gridCol w="3309963">
                  <a:extLst>
                    <a:ext uri="{9D8B030D-6E8A-4147-A177-3AD203B41FA5}">
                      <a16:colId xmlns:a16="http://schemas.microsoft.com/office/drawing/2014/main" val="2367616413"/>
                    </a:ext>
                  </a:extLst>
                </a:gridCol>
              </a:tblGrid>
              <a:tr h="383924">
                <a:tc>
                  <a:txBody>
                    <a:bodyPr/>
                    <a:lstStyle/>
                    <a:p>
                      <a:pPr marL="0" indent="0" algn="l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sz="1900" b="1" i="0" kern="1200" spc="-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Variable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sz="1900" b="1" i="0" kern="1200" spc="-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Baseline Characteristics</a:t>
                      </a:r>
                    </a:p>
                  </a:txBody>
                  <a:tcPr marL="122592" marR="122592" marT="61295" marB="61295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76860138"/>
                  </a:ext>
                </a:extLst>
              </a:tr>
              <a:tr h="351257">
                <a:tc>
                  <a:txBody>
                    <a:bodyPr/>
                    <a:lstStyle/>
                    <a:p>
                      <a:pPr marL="0" indent="0" algn="l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sz="1700" b="1" i="0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 N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51484" indent="0" algn="ctr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sz="17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3,634 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42579"/>
                  </a:ext>
                </a:extLst>
              </a:tr>
              <a:tr h="351257">
                <a:tc>
                  <a:txBody>
                    <a:bodyPr/>
                    <a:lstStyle/>
                    <a:p>
                      <a:pPr marL="0" indent="0" algn="l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sz="1700" b="1" i="0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Age, years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451484" indent="0" algn="ctr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sz="17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67.7 ± 13.2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5685854"/>
                  </a:ext>
                </a:extLst>
              </a:tr>
              <a:tr h="351257">
                <a:tc>
                  <a:txBody>
                    <a:bodyPr/>
                    <a:lstStyle/>
                    <a:p>
                      <a:pPr marL="0" indent="0" algn="l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sz="1700" b="1" i="0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Sex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51484" indent="0" algn="ctr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lang="en-US" sz="1700" b="0" i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851038"/>
                  </a:ext>
                </a:extLst>
              </a:tr>
              <a:tr h="351257">
                <a:tc>
                  <a:txBody>
                    <a:bodyPr/>
                    <a:lstStyle/>
                    <a:p>
                      <a:pPr marL="0" indent="0" algn="l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sz="1700" b="1" i="0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Women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451484" indent="0" algn="ctr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sz="17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2,350 (64.7%)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4461175"/>
                  </a:ext>
                </a:extLst>
              </a:tr>
              <a:tr h="351257">
                <a:tc>
                  <a:txBody>
                    <a:bodyPr/>
                    <a:lstStyle/>
                    <a:p>
                      <a:pPr marL="0" indent="0" algn="l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sz="1700" b="1" i="0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Men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51484" indent="0" algn="ctr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sz="1700" b="0" 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1,282 (35.3%)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331756"/>
                  </a:ext>
                </a:extLst>
              </a:tr>
              <a:tr h="351257">
                <a:tc>
                  <a:txBody>
                    <a:bodyPr/>
                    <a:lstStyle/>
                    <a:p>
                      <a:pPr marL="0" indent="0" algn="l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sz="1700" b="1" i="0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Diabetes Status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451484" indent="0" algn="ctr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lang="en-US" sz="1700" b="0" i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137900"/>
                  </a:ext>
                </a:extLst>
              </a:tr>
              <a:tr h="351257">
                <a:tc>
                  <a:txBody>
                    <a:bodyPr/>
                    <a:lstStyle/>
                    <a:p>
                      <a:pPr marL="0" indent="0" algn="l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sz="1700" b="1" i="0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Non-diabetic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51484" indent="0" algn="ctr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sz="1700" b="0" 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2,342 (64.4%)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882324"/>
                  </a:ext>
                </a:extLst>
              </a:tr>
              <a:tr h="351257">
                <a:tc>
                  <a:txBody>
                    <a:bodyPr/>
                    <a:lstStyle/>
                    <a:p>
                      <a:pPr marL="0" indent="0" algn="l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sz="1700" b="1" i="0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Pre-diabetic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451484" indent="0" algn="ctr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sz="17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642 (17.7%)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3603593"/>
                  </a:ext>
                </a:extLst>
              </a:tr>
              <a:tr h="351257">
                <a:tc>
                  <a:txBody>
                    <a:bodyPr/>
                    <a:lstStyle/>
                    <a:p>
                      <a:pPr marL="0" indent="0" algn="l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sz="1700" b="1" i="0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Diabetes (Type 1 or 2)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51484" indent="0" algn="ctr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sz="1700" b="0" 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650 (17.9%)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704404"/>
                  </a:ext>
                </a:extLst>
              </a:tr>
              <a:tr h="351257">
                <a:tc>
                  <a:txBody>
                    <a:bodyPr/>
                    <a:lstStyle/>
                    <a:p>
                      <a:pPr marL="0" indent="0" algn="l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sz="1700" b="1" i="0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Myocardial Infarction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451484" indent="0" algn="ctr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sz="17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 (2.4%)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64316"/>
                  </a:ext>
                </a:extLst>
              </a:tr>
              <a:tr h="351257">
                <a:tc>
                  <a:txBody>
                    <a:bodyPr/>
                    <a:lstStyle/>
                    <a:p>
                      <a:pPr marL="0" indent="0" algn="l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sz="1700" b="1" i="0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Stroke/Cerebrovascular Accident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51484" indent="0" algn="ctr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sz="1700" b="0" i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98 (2.7%)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139386"/>
                  </a:ext>
                </a:extLst>
              </a:tr>
              <a:tr h="351257">
                <a:tc>
                  <a:txBody>
                    <a:bodyPr/>
                    <a:lstStyle/>
                    <a:p>
                      <a:pPr marL="0" indent="0" algn="l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sz="1700" b="1" i="0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Prior Revascularization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451484" indent="0" algn="ctr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sz="17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152 (4.2%)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1308889"/>
                  </a:ext>
                </a:extLst>
              </a:tr>
              <a:tr h="351257">
                <a:tc>
                  <a:txBody>
                    <a:bodyPr/>
                    <a:lstStyle/>
                    <a:p>
                      <a:pPr marL="0" indent="0" algn="l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sz="1700" b="1" i="0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Laboratory Data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51484" indent="0" algn="ctr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lang="en-US" sz="1700" b="0" i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666607"/>
                  </a:ext>
                </a:extLst>
              </a:tr>
              <a:tr h="351257">
                <a:tc>
                  <a:txBody>
                    <a:bodyPr/>
                    <a:lstStyle/>
                    <a:p>
                      <a:pPr marL="0" indent="0" algn="l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sz="1700" b="1" i="0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LDL, mg/dL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451484" indent="0" algn="ctr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sz="17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126 ± 28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910169"/>
                  </a:ext>
                </a:extLst>
              </a:tr>
              <a:tr h="351257">
                <a:tc>
                  <a:txBody>
                    <a:bodyPr/>
                    <a:lstStyle/>
                    <a:p>
                      <a:pPr marL="0" indent="0" algn="l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sz="1700" b="1" i="0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A1c, %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451484" indent="0" algn="ctr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sz="17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6.0 ± 0.9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370623"/>
                  </a:ext>
                </a:extLst>
              </a:tr>
              <a:tr h="351257">
                <a:tc>
                  <a:txBody>
                    <a:bodyPr/>
                    <a:lstStyle/>
                    <a:p>
                      <a:pPr marL="0" indent="0" algn="l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None/>
                      </a:pPr>
                      <a:r>
                        <a:rPr lang="en-US" sz="1700" b="1" i="0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</a:t>
                      </a:r>
                      <a:r>
                        <a:rPr lang="en-US" sz="1700" b="1" i="0" kern="1200" dirty="0" err="1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ApoB</a:t>
                      </a:r>
                      <a:r>
                        <a:rPr lang="en-US" sz="1700" b="1" i="0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451484" indent="0" algn="ctr" defTabSz="45712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sz="1700" b="0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98 ± 19 </a:t>
                      </a:r>
                    </a:p>
                  </a:txBody>
                  <a:tcPr marL="122592" marR="122592" marT="61295" marB="612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147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513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88504B5-A221-279C-5562-975F80156588}"/>
              </a:ext>
            </a:extLst>
          </p:cNvPr>
          <p:cNvSpPr txBox="1"/>
          <p:nvPr/>
        </p:nvSpPr>
        <p:spPr bwMode="gray">
          <a:xfrm>
            <a:off x="416011" y="1456004"/>
            <a:ext cx="5486400" cy="457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200"/>
              </a:spcBef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CV Death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A18D37-EC89-0ACA-B05B-1F6C1C533F7E}"/>
              </a:ext>
            </a:extLst>
          </p:cNvPr>
          <p:cNvSpPr txBox="1"/>
          <p:nvPr/>
        </p:nvSpPr>
        <p:spPr bwMode="gray">
          <a:xfrm>
            <a:off x="6191915" y="1456004"/>
            <a:ext cx="5486400" cy="457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200"/>
              </a:spcBef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Non-CV Death</a:t>
            </a:r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F84BC335-3705-3C1B-F77E-850A732FF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12" y="2006087"/>
            <a:ext cx="5515125" cy="3657600"/>
          </a:xfrm>
          <a:prstGeom prst="rect">
            <a:avLst/>
          </a:prstGeom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93C64227-67EE-6638-8C83-C16CAA057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916" y="2006086"/>
            <a:ext cx="5515125" cy="3657600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737828B-D390-5F39-F59E-F81862444447}"/>
              </a:ext>
            </a:extLst>
          </p:cNvPr>
          <p:cNvSpPr txBox="1">
            <a:spLocks/>
          </p:cNvSpPr>
          <p:nvPr/>
        </p:nvSpPr>
        <p:spPr>
          <a:xfrm>
            <a:off x="162784" y="6468784"/>
            <a:ext cx="9215994" cy="3692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Penn MS, Macrae C, Goldfaden R, Choksi R, Smith S, Wrenn D, </a:t>
            </a:r>
            <a:r>
              <a:rPr lang="en-US" sz="1800" dirty="0" err="1"/>
              <a:t>Saghir</a:t>
            </a:r>
            <a:r>
              <a:rPr lang="en-US" sz="1800" dirty="0"/>
              <a:t> M, </a:t>
            </a:r>
            <a:r>
              <a:rPr lang="en-US" sz="1800" dirty="0" err="1"/>
              <a:t>Klemes</a:t>
            </a:r>
            <a:r>
              <a:rPr lang="en-US" sz="1800" dirty="0"/>
              <a:t> A. Submitted</a:t>
            </a:r>
          </a:p>
        </p:txBody>
      </p:sp>
    </p:spTree>
    <p:extLst>
      <p:ext uri="{BB962C8B-B14F-4D97-AF65-F5344CB8AC3E}">
        <p14:creationId xmlns:p14="http://schemas.microsoft.com/office/powerpoint/2010/main" val="1679599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737828B-D390-5F39-F59E-F81862444447}"/>
              </a:ext>
            </a:extLst>
          </p:cNvPr>
          <p:cNvSpPr txBox="1">
            <a:spLocks/>
          </p:cNvSpPr>
          <p:nvPr/>
        </p:nvSpPr>
        <p:spPr>
          <a:xfrm>
            <a:off x="162784" y="6468784"/>
            <a:ext cx="9215994" cy="3692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Penn MS, Macrae C, Goldfaden R, Choksi R, Smith S, Wrenn D, </a:t>
            </a:r>
            <a:r>
              <a:rPr lang="en-US" sz="1800" dirty="0" err="1"/>
              <a:t>Saghir</a:t>
            </a:r>
            <a:r>
              <a:rPr lang="en-US" sz="1800" dirty="0"/>
              <a:t> M, </a:t>
            </a:r>
            <a:r>
              <a:rPr lang="en-US" sz="1800" dirty="0" err="1"/>
              <a:t>Klemes</a:t>
            </a:r>
            <a:r>
              <a:rPr lang="en-US" sz="1800" dirty="0"/>
              <a:t> A. Submitted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572016C-7FBB-0B54-43A7-739FF63C93CE}"/>
              </a:ext>
            </a:extLst>
          </p:cNvPr>
          <p:cNvGraphicFramePr>
            <a:graphicFrameLocks noGrp="1"/>
          </p:cNvGraphicFramePr>
          <p:nvPr/>
        </p:nvGraphicFramePr>
        <p:xfrm>
          <a:off x="416011" y="2103120"/>
          <a:ext cx="5029200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64539523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88894424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Outcome 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Baseline MPO Cohort 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06791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effectLst/>
                        </a:rPr>
                        <a:t>MI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effectLst/>
                        </a:rPr>
                        <a:t>2.4 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16149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effectLst/>
                        </a:rPr>
                        <a:t>CVA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effectLst/>
                        </a:rPr>
                        <a:t>4.6 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480766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effectLst/>
                        </a:rPr>
                        <a:t>Revascularization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effectLst/>
                        </a:rPr>
                        <a:t>4.1 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11273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u="none" strike="noStrike">
                          <a:effectLst/>
                        </a:rPr>
                        <a:t>Death (all-cause)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u="none" strike="noStrike">
                          <a:effectLst/>
                        </a:rPr>
                        <a:t>17.0 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266712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effectLst/>
                        </a:rPr>
                        <a:t>Any of MI, CVA, Death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effectLst/>
                        </a:rPr>
                        <a:t>21.5 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917436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DCE3540-0D71-20EB-7209-507886E4438D}"/>
              </a:ext>
            </a:extLst>
          </p:cNvPr>
          <p:cNvGraphicFramePr>
            <a:graphicFrameLocks noGrp="1"/>
          </p:cNvGraphicFramePr>
          <p:nvPr/>
        </p:nvGraphicFramePr>
        <p:xfrm>
          <a:off x="5734715" y="2103120"/>
          <a:ext cx="594360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368908038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421019132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40680452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MPO Category 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MI 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Death 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18219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effectLst/>
                        </a:rPr>
                        <a:t>Low (&lt;470)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effectLst/>
                        </a:rPr>
                        <a:t>0.9 (0.3-2.7)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effectLst/>
                        </a:rPr>
                        <a:t>2.3 (1.2-4.6)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360953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effectLst/>
                        </a:rPr>
                        <a:t>Moderate (470–539)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effectLst/>
                        </a:rPr>
                        <a:t>2.2 (1.2-4.1)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u="none" strike="noStrike">
                          <a:effectLst/>
                        </a:rPr>
                        <a:t>14.6 (11.5-18.5)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245686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effectLst/>
                        </a:rPr>
                        <a:t>High (≥540)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effectLst/>
                        </a:rPr>
                        <a:t>2.9 (2.1-3.9)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u="none" strike="noStrike" dirty="0">
                          <a:effectLst/>
                        </a:rPr>
                        <a:t>21.2 (19.0-23.7)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28159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0681231-D93A-9728-3F80-41ACCAA0AC1E}"/>
              </a:ext>
            </a:extLst>
          </p:cNvPr>
          <p:cNvSpPr txBox="1"/>
          <p:nvPr/>
        </p:nvSpPr>
        <p:spPr>
          <a:xfrm>
            <a:off x="4140694" y="1061285"/>
            <a:ext cx="76347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449D2"/>
                </a:solidFill>
              </a:rPr>
              <a:t>Incidence per 1000 Patient Years</a:t>
            </a:r>
          </a:p>
        </p:txBody>
      </p:sp>
    </p:spTree>
    <p:extLst>
      <p:ext uri="{BB962C8B-B14F-4D97-AF65-F5344CB8AC3E}">
        <p14:creationId xmlns:p14="http://schemas.microsoft.com/office/powerpoint/2010/main" val="285670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EB558A-A24E-85ED-2DA8-C66CD1F56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050569"/>
            <a:ext cx="5360609" cy="3657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58F58E-6EA0-E893-B401-219B87E63C62}"/>
              </a:ext>
            </a:extLst>
          </p:cNvPr>
          <p:cNvSpPr txBox="1"/>
          <p:nvPr/>
        </p:nvSpPr>
        <p:spPr bwMode="gray">
          <a:xfrm>
            <a:off x="6095999" y="501929"/>
            <a:ext cx="5486400" cy="457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200"/>
              </a:spcBef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Change in MPO and Death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E02623-473F-2215-528A-8ECC4DBE5242}"/>
              </a:ext>
            </a:extLst>
          </p:cNvPr>
          <p:cNvSpPr txBox="1"/>
          <p:nvPr/>
        </p:nvSpPr>
        <p:spPr>
          <a:xfrm>
            <a:off x="162784" y="1918719"/>
            <a:ext cx="53606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0070C1"/>
                </a:solidFill>
                <a:effectLst/>
              </a:rPr>
              <a:t>Lowering Systemic</a:t>
            </a:r>
          </a:p>
          <a:p>
            <a:r>
              <a:rPr lang="en-US" sz="4800" dirty="0">
                <a:solidFill>
                  <a:srgbClr val="0070C1"/>
                </a:solidFill>
              </a:rPr>
              <a:t>Inflammation Decreases Mortality</a:t>
            </a:r>
            <a:endParaRPr lang="en-US" sz="4800" dirty="0">
              <a:solidFill>
                <a:srgbClr val="0070C1"/>
              </a:solidFill>
              <a:effectLst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05CD7F0-9D3A-F13E-AB5E-86F4A9EC0205}"/>
              </a:ext>
            </a:extLst>
          </p:cNvPr>
          <p:cNvSpPr txBox="1">
            <a:spLocks/>
          </p:cNvSpPr>
          <p:nvPr/>
        </p:nvSpPr>
        <p:spPr>
          <a:xfrm>
            <a:off x="162784" y="6468784"/>
            <a:ext cx="9215994" cy="3692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Penn MS, Macrae C, Goldfaden R, Choksi R, Smith S, Wrenn D, </a:t>
            </a:r>
            <a:r>
              <a:rPr lang="en-US" sz="1800" dirty="0" err="1"/>
              <a:t>Saghir</a:t>
            </a:r>
            <a:r>
              <a:rPr lang="en-US" sz="1800" dirty="0"/>
              <a:t> M, </a:t>
            </a:r>
            <a:r>
              <a:rPr lang="en-US" sz="1800" dirty="0" err="1"/>
              <a:t>Klemes</a:t>
            </a:r>
            <a:r>
              <a:rPr lang="en-US" sz="1800" dirty="0"/>
              <a:t> A. Submitted</a:t>
            </a:r>
          </a:p>
        </p:txBody>
      </p:sp>
    </p:spTree>
    <p:extLst>
      <p:ext uri="{BB962C8B-B14F-4D97-AF65-F5344CB8AC3E}">
        <p14:creationId xmlns:p14="http://schemas.microsoft.com/office/powerpoint/2010/main" val="400886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E02623-473F-2215-528A-8ECC4DBE5242}"/>
              </a:ext>
            </a:extLst>
          </p:cNvPr>
          <p:cNvSpPr txBox="1"/>
          <p:nvPr/>
        </p:nvSpPr>
        <p:spPr>
          <a:xfrm>
            <a:off x="7809596" y="196088"/>
            <a:ext cx="438240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0070C1"/>
                </a:solidFill>
              </a:rPr>
              <a:t>Systemic Inflammation is Associated Broad Range of  Causes of Death</a:t>
            </a:r>
            <a:endParaRPr lang="en-US" sz="4800" dirty="0">
              <a:solidFill>
                <a:srgbClr val="0070C1"/>
              </a:solidFill>
              <a:effectLst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05CD7F0-9D3A-F13E-AB5E-86F4A9EC0205}"/>
              </a:ext>
            </a:extLst>
          </p:cNvPr>
          <p:cNvSpPr txBox="1">
            <a:spLocks/>
          </p:cNvSpPr>
          <p:nvPr/>
        </p:nvSpPr>
        <p:spPr>
          <a:xfrm>
            <a:off x="162784" y="6468784"/>
            <a:ext cx="9215994" cy="3692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Penn MS, Macrae C, Goldfaden R, Choksi R, Smith S, Wrenn D, </a:t>
            </a:r>
            <a:r>
              <a:rPr lang="en-US" sz="1800" dirty="0" err="1"/>
              <a:t>Saghir</a:t>
            </a:r>
            <a:r>
              <a:rPr lang="en-US" sz="1800" dirty="0"/>
              <a:t> M, </a:t>
            </a:r>
            <a:r>
              <a:rPr lang="en-US" sz="1800" dirty="0" err="1"/>
              <a:t>Klemes</a:t>
            </a:r>
            <a:r>
              <a:rPr lang="en-US" sz="1800" dirty="0"/>
              <a:t> A. Submitted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CD7AD0C-BE6A-D15D-ADD7-D8C69AF2C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3508230"/>
              </p:ext>
            </p:extLst>
          </p:nvPr>
        </p:nvGraphicFramePr>
        <p:xfrm>
          <a:off x="622020" y="1026941"/>
          <a:ext cx="6791654" cy="5061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29ADDCC-4FF9-5790-34F4-DAC973A47865}"/>
              </a:ext>
            </a:extLst>
          </p:cNvPr>
          <p:cNvSpPr txBox="1">
            <a:spLocks/>
          </p:cNvSpPr>
          <p:nvPr/>
        </p:nvSpPr>
        <p:spPr bwMode="gray">
          <a:xfrm rot="16200000">
            <a:off x="-541676" y="3303247"/>
            <a:ext cx="1629991" cy="369298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05" tIns="45703" rIns="91405" bIns="45703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/>
              <a:t>Cause of Death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D034F4-3CC7-AE68-82A4-D9773DD877DB}"/>
              </a:ext>
            </a:extLst>
          </p:cNvPr>
          <p:cNvSpPr txBox="1"/>
          <p:nvPr/>
        </p:nvSpPr>
        <p:spPr bwMode="gray">
          <a:xfrm>
            <a:off x="3717364" y="5999445"/>
            <a:ext cx="2842054" cy="369298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05" tIns="45703" rIns="91405" bIns="45703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/>
              <a:t>Percent of Deaths</a:t>
            </a:r>
          </a:p>
        </p:txBody>
      </p:sp>
    </p:spTree>
    <p:extLst>
      <p:ext uri="{BB962C8B-B14F-4D97-AF65-F5344CB8AC3E}">
        <p14:creationId xmlns:p14="http://schemas.microsoft.com/office/powerpoint/2010/main" val="499880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3E9C-94AA-E080-FA7A-568EAE964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4057"/>
            <a:ext cx="3972876" cy="2837549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US" sz="4400" b="1" dirty="0">
                <a:solidFill>
                  <a:srgbClr val="FFFFFF"/>
                </a:solidFill>
              </a:rPr>
              <a:t>What is Needed to Improve Health and Ultimately Longevity?</a:t>
            </a:r>
          </a:p>
        </p:txBody>
      </p:sp>
      <p:pic>
        <p:nvPicPr>
          <p:cNvPr id="5122" name="Picture 2" descr="Silo - Wikipedia">
            <a:extLst>
              <a:ext uri="{FF2B5EF4-FFF2-40B4-BE49-F238E27FC236}">
                <a16:creationId xmlns:a16="http://schemas.microsoft.com/office/drawing/2014/main" id="{036ABD61-2BDC-CE06-F8CC-EC4D4FD01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791" y="1034042"/>
            <a:ext cx="7886782" cy="421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9A56A5-7ABC-89CA-4305-EC793AD29D7D}"/>
              </a:ext>
            </a:extLst>
          </p:cNvPr>
          <p:cNvSpPr txBox="1"/>
          <p:nvPr/>
        </p:nvSpPr>
        <p:spPr>
          <a:xfrm>
            <a:off x="4559643" y="5823958"/>
            <a:ext cx="7181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Medicine Needs to Break Though its Silos!</a:t>
            </a:r>
          </a:p>
        </p:txBody>
      </p:sp>
    </p:spTree>
    <p:extLst>
      <p:ext uri="{BB962C8B-B14F-4D97-AF65-F5344CB8AC3E}">
        <p14:creationId xmlns:p14="http://schemas.microsoft.com/office/powerpoint/2010/main" val="4077735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3E9C-94AA-E080-FA7A-568EAE964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81177"/>
            <a:ext cx="3972876" cy="2837549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US" sz="4400" b="1" dirty="0">
                <a:solidFill>
                  <a:srgbClr val="FFFFFF"/>
                </a:solidFill>
              </a:rPr>
              <a:t>What is Needed to Improve Health and Ultimately Longevity?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34CCAF-16EC-6D4E-79A9-BDC724BE2B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004"/>
          <a:stretch/>
        </p:blipFill>
        <p:spPr>
          <a:xfrm>
            <a:off x="4060960" y="1419096"/>
            <a:ext cx="8042956" cy="50235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95B7FA-AE08-D516-C943-6D36250C8786}"/>
              </a:ext>
            </a:extLst>
          </p:cNvPr>
          <p:cNvSpPr txBox="1"/>
          <p:nvPr/>
        </p:nvSpPr>
        <p:spPr>
          <a:xfrm>
            <a:off x="5431712" y="415365"/>
            <a:ext cx="53014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Cardiometabolic Disease</a:t>
            </a:r>
          </a:p>
        </p:txBody>
      </p:sp>
    </p:spTree>
    <p:extLst>
      <p:ext uri="{BB962C8B-B14F-4D97-AF65-F5344CB8AC3E}">
        <p14:creationId xmlns:p14="http://schemas.microsoft.com/office/powerpoint/2010/main" val="28170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>
            <a:extLst>
              <a:ext uri="{FF2B5EF4-FFF2-40B4-BE49-F238E27FC236}">
                <a16:creationId xmlns:a16="http://schemas.microsoft.com/office/drawing/2014/main" id="{E9FBAA96-D4B5-3F8F-8959-D98914221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568" y="266271"/>
            <a:ext cx="10515600" cy="1349497"/>
          </a:xfrm>
        </p:spPr>
        <p:txBody>
          <a:bodyPr>
            <a:normAutofit/>
          </a:bodyPr>
          <a:lstStyle/>
          <a:p>
            <a:r>
              <a:rPr lang="en-US" altLang="en-US" sz="4400" b="1" dirty="0">
                <a:solidFill>
                  <a:srgbClr val="1190F0"/>
                </a:solidFill>
                <a:ea typeface="ＭＳ Ｐゴシック" panose="020B0600070205080204" pitchFamily="34" charset="-128"/>
              </a:rPr>
              <a:t>We Also Need Novel Thought and Treatment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DD8BB-FBD4-EF62-B581-C52B07743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919" y="2406392"/>
            <a:ext cx="9306697" cy="2523953"/>
          </a:xfrm>
        </p:spPr>
        <p:txBody>
          <a:bodyPr>
            <a:normAutofit/>
          </a:bodyPr>
          <a:lstStyle/>
          <a:p>
            <a:r>
              <a:rPr lang="en-US" sz="3600" dirty="0"/>
              <a:t>Microbiome clearly impacts health and disease</a:t>
            </a:r>
          </a:p>
          <a:p>
            <a:endParaRPr lang="en-US" sz="3600" dirty="0"/>
          </a:p>
          <a:p>
            <a:r>
              <a:rPr lang="en-US" sz="3600" dirty="0"/>
              <a:t>Regenerative medicine offers novel insights and therapeutics</a:t>
            </a:r>
          </a:p>
        </p:txBody>
      </p:sp>
    </p:spTree>
    <p:extLst>
      <p:ext uri="{BB962C8B-B14F-4D97-AF65-F5344CB8AC3E}">
        <p14:creationId xmlns:p14="http://schemas.microsoft.com/office/powerpoint/2010/main" val="2629626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D8CAE0F-39B3-3E47-86C7-295DE195D8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810038" y="1744489"/>
            <a:ext cx="5517963" cy="132556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4800" b="1" i="1" dirty="0" err="1">
                <a:solidFill>
                  <a:srgbClr val="1190F0"/>
                </a:solidFill>
                <a:ea typeface="ＭＳ Ｐゴシック" panose="020B0600070205080204" pitchFamily="34" charset="-128"/>
              </a:rPr>
              <a:t>Porphyromonas</a:t>
            </a:r>
            <a:br>
              <a:rPr lang="en-US" altLang="en-US" sz="4800" b="1" i="1" dirty="0">
                <a:solidFill>
                  <a:srgbClr val="1190F0"/>
                </a:solidFill>
                <a:ea typeface="ＭＳ Ｐゴシック" panose="020B0600070205080204" pitchFamily="34" charset="-128"/>
              </a:rPr>
            </a:br>
            <a:r>
              <a:rPr lang="en-US" altLang="en-US" sz="4800" b="1" i="1" dirty="0" err="1">
                <a:solidFill>
                  <a:srgbClr val="1190F0"/>
                </a:solidFill>
                <a:ea typeface="ＭＳ Ｐゴシック" panose="020B0600070205080204" pitchFamily="34" charset="-128"/>
              </a:rPr>
              <a:t>Gingivalis</a:t>
            </a:r>
            <a:r>
              <a:rPr lang="en-US" altLang="en-US" sz="4800" b="1" i="1" dirty="0">
                <a:solidFill>
                  <a:srgbClr val="1190F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4800" b="1" dirty="0">
                <a:solidFill>
                  <a:srgbClr val="1190F0"/>
                </a:solidFill>
                <a:ea typeface="ＭＳ Ｐゴシック" panose="020B0600070205080204" pitchFamily="34" charset="-128"/>
              </a:rPr>
              <a:t>and</a:t>
            </a:r>
            <a:br>
              <a:rPr lang="en-US" altLang="en-US" sz="4800" b="1" dirty="0">
                <a:solidFill>
                  <a:srgbClr val="1190F0"/>
                </a:solidFill>
                <a:ea typeface="ＭＳ Ｐゴシック" panose="020B0600070205080204" pitchFamily="34" charset="-128"/>
              </a:rPr>
            </a:br>
            <a:r>
              <a:rPr lang="en-US" altLang="en-US" sz="4800" b="1" dirty="0">
                <a:solidFill>
                  <a:srgbClr val="1190F0"/>
                </a:solidFill>
                <a:ea typeface="ＭＳ Ｐゴシック" panose="020B0600070205080204" pitchFamily="34" charset="-128"/>
              </a:rPr>
              <a:t>Human Disease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ECE3C148-CDF4-07A9-6DB5-A5E79552F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746" y="370703"/>
            <a:ext cx="6743391" cy="583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CC09DB8-C87D-E335-417E-11F0FBE0BDE1}"/>
              </a:ext>
            </a:extLst>
          </p:cNvPr>
          <p:cNvSpPr txBox="1"/>
          <p:nvPr/>
        </p:nvSpPr>
        <p:spPr>
          <a:xfrm>
            <a:off x="367615" y="6389555"/>
            <a:ext cx="58354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rgbClr val="282828"/>
                </a:solidFill>
                <a:effectLst/>
                <a:latin typeface="MuseoSans"/>
              </a:rPr>
              <a:t>Chow et al. Front. Cell. Infect. </a:t>
            </a:r>
            <a:r>
              <a:rPr lang="en-US" b="0" i="0" u="none" strike="noStrike" dirty="0" err="1">
                <a:solidFill>
                  <a:srgbClr val="282828"/>
                </a:solidFill>
                <a:effectLst/>
                <a:latin typeface="MuseoSans"/>
              </a:rPr>
              <a:t>Microbiol</a:t>
            </a:r>
            <a:r>
              <a:rPr lang="en-US" b="0" i="0" u="none" strike="noStrike" dirty="0">
                <a:solidFill>
                  <a:srgbClr val="282828"/>
                </a:solidFill>
                <a:effectLst/>
                <a:latin typeface="MuseoSans"/>
              </a:rPr>
              <a:t>., 12:1-15, 2022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C70320-005F-268C-7156-E0D29907077D}"/>
              </a:ext>
            </a:extLst>
          </p:cNvPr>
          <p:cNvSpPr txBox="1"/>
          <p:nvPr/>
        </p:nvSpPr>
        <p:spPr>
          <a:xfrm>
            <a:off x="367615" y="3821862"/>
            <a:ext cx="474585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Effector Mechanisms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i="1" dirty="0"/>
              <a:t>P. </a:t>
            </a:r>
            <a:r>
              <a:rPr lang="en-US" sz="2800" i="1" dirty="0" err="1"/>
              <a:t>Gingivalis</a:t>
            </a:r>
            <a:r>
              <a:rPr lang="en-US" sz="2800" dirty="0"/>
              <a:t> LPS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Gingipains Release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Citrullination of host proteins</a:t>
            </a:r>
          </a:p>
        </p:txBody>
      </p:sp>
    </p:spTree>
    <p:extLst>
      <p:ext uri="{BB962C8B-B14F-4D97-AF65-F5344CB8AC3E}">
        <p14:creationId xmlns:p14="http://schemas.microsoft.com/office/powerpoint/2010/main" val="3924251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EFD96A-8160-4E45-8E48-6C74EBEDA32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665" y="3982806"/>
            <a:ext cx="2831668" cy="2452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77EFB3-8770-4C3D-AC0A-2E3F8FC6F3D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537" y="3982806"/>
            <a:ext cx="3793067" cy="240311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84A765-60D1-4271-BE0E-CE4C1F634F45}"/>
              </a:ext>
            </a:extLst>
          </p:cNvPr>
          <p:cNvSpPr txBox="1"/>
          <p:nvPr/>
        </p:nvSpPr>
        <p:spPr>
          <a:xfrm>
            <a:off x="9056382" y="6464963"/>
            <a:ext cx="1171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Choroid Plexus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C7D4D3-9039-47C2-A896-3229B6396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004" y="3997430"/>
            <a:ext cx="3003061" cy="245290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5990DBF-6574-DA43-A4AE-CAD876880C49}"/>
              </a:ext>
            </a:extLst>
          </p:cNvPr>
          <p:cNvSpPr/>
          <p:nvPr/>
        </p:nvSpPr>
        <p:spPr>
          <a:xfrm>
            <a:off x="5384117" y="6495447"/>
            <a:ext cx="9627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Frontal Lobe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8F89EB-4011-4C45-9C66-663A57C5987F}"/>
              </a:ext>
            </a:extLst>
          </p:cNvPr>
          <p:cNvSpPr/>
          <p:nvPr/>
        </p:nvSpPr>
        <p:spPr>
          <a:xfrm>
            <a:off x="1738658" y="6464963"/>
            <a:ext cx="11057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Gingival Tissue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4AA3CE-E9A7-4CC0-903B-8FD69C4F4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99" y="407661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449D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Gingipains in AD brains detected using KB001</a:t>
            </a:r>
          </a:p>
        </p:txBody>
      </p:sp>
      <p:pic>
        <p:nvPicPr>
          <p:cNvPr id="4" name="Graphic 15">
            <a:extLst>
              <a:ext uri="{FF2B5EF4-FFF2-40B4-BE49-F238E27FC236}">
                <a16:creationId xmlns:a16="http://schemas.microsoft.com/office/drawing/2014/main" id="{7EBD4192-4AE1-4756-B24E-EA79F948D539}"/>
              </a:ext>
            </a:extLst>
          </p:cNvPr>
          <p:cNvPicPr/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8567" t="18563" r="17615" b="16442"/>
          <a:stretch/>
        </p:blipFill>
        <p:spPr>
          <a:xfrm>
            <a:off x="6552963" y="1690466"/>
            <a:ext cx="3809143" cy="2288867"/>
          </a:xfrm>
          <a:prstGeom prst="rect">
            <a:avLst/>
          </a:prstGeom>
        </p:spPr>
      </p:pic>
      <p:pic>
        <p:nvPicPr>
          <p:cNvPr id="3" name="Graphic 16">
            <a:extLst>
              <a:ext uri="{FF2B5EF4-FFF2-40B4-BE49-F238E27FC236}">
                <a16:creationId xmlns:a16="http://schemas.microsoft.com/office/drawing/2014/main" id="{425D70D3-C5D4-43F1-A0CD-2BA2D8E13F82}"/>
              </a:ext>
            </a:extLst>
          </p:cNvPr>
          <p:cNvPicPr/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1117"/>
          <a:stretch/>
        </p:blipFill>
        <p:spPr>
          <a:xfrm>
            <a:off x="1676400" y="1701251"/>
            <a:ext cx="4600813" cy="228886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38176E1-D3D4-E548-8AB9-FA6DE438970C}"/>
              </a:ext>
            </a:extLst>
          </p:cNvPr>
          <p:cNvSpPr/>
          <p:nvPr/>
        </p:nvSpPr>
        <p:spPr>
          <a:xfrm>
            <a:off x="7392159" y="1496905"/>
            <a:ext cx="18179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Gingipains in Brain Tissue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A02D06E-B7E1-1A44-8855-29FCC4031D4F}"/>
              </a:ext>
            </a:extLst>
          </p:cNvPr>
          <p:cNvGrpSpPr/>
          <p:nvPr/>
        </p:nvGrpSpPr>
        <p:grpSpPr>
          <a:xfrm>
            <a:off x="10577202" y="249213"/>
            <a:ext cx="1449363" cy="964611"/>
            <a:chOff x="10588244" y="557379"/>
            <a:chExt cx="1449363" cy="96461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6A6440B-CA03-A449-B097-8F9DEE362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88244" y="1403190"/>
              <a:ext cx="1449363" cy="1188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AC3D888-EE97-6640-8F73-D7D314438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01786" y="557379"/>
              <a:ext cx="613784" cy="649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8673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3E9C-94AA-E080-FA7A-568EAE964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84" y="1688950"/>
            <a:ext cx="3972876" cy="2837549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 in man Clinical trial of KB001 Mab.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BE3B3C-1E8F-2887-82C3-939D2A213D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69" t="14318" r="15968" b="5189"/>
          <a:stretch/>
        </p:blipFill>
        <p:spPr>
          <a:xfrm>
            <a:off x="3995574" y="395416"/>
            <a:ext cx="8171845" cy="571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99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E6629-07FE-463B-818D-AD732B27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55" y="2948008"/>
            <a:ext cx="3689028" cy="1325563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1190F0"/>
                </a:solidFill>
              </a:rPr>
              <a:t>Phase 1 Study of Microbial Efficacy of KB001 against </a:t>
            </a:r>
            <a:r>
              <a:rPr lang="en-US" b="1" i="1" dirty="0">
                <a:solidFill>
                  <a:srgbClr val="1190F0"/>
                </a:solidFill>
              </a:rPr>
              <a:t>P. </a:t>
            </a:r>
            <a:r>
              <a:rPr lang="en-US" b="1" i="1" dirty="0" err="1">
                <a:solidFill>
                  <a:srgbClr val="1190F0"/>
                </a:solidFill>
              </a:rPr>
              <a:t>gingivalis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053B29-0164-4678-A123-8373281FDB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64" t="13273" r="9373" b="5616"/>
          <a:stretch/>
        </p:blipFill>
        <p:spPr>
          <a:xfrm>
            <a:off x="3787882" y="833460"/>
            <a:ext cx="8132270" cy="5388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3EEFAB-3621-6A35-E6B3-0B386E31ACA6}"/>
              </a:ext>
            </a:extLst>
          </p:cNvPr>
          <p:cNvSpPr txBox="1"/>
          <p:nvPr/>
        </p:nvSpPr>
        <p:spPr>
          <a:xfrm>
            <a:off x="8460259" y="6488668"/>
            <a:ext cx="34598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1190F0"/>
                </a:solidFill>
              </a:rPr>
              <a:t>Booth </a:t>
            </a:r>
            <a:r>
              <a:rPr lang="en-US" sz="1800" dirty="0" err="1">
                <a:solidFill>
                  <a:srgbClr val="1190F0"/>
                </a:solidFill>
              </a:rPr>
              <a:t>et.al</a:t>
            </a:r>
            <a:r>
              <a:rPr lang="en-US" sz="1800" dirty="0">
                <a:solidFill>
                  <a:srgbClr val="1190F0"/>
                </a:solidFill>
              </a:rPr>
              <a:t>. Infect. Immun. 1996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585E4A-6B3A-C69E-899E-91FA9F7834C0}"/>
              </a:ext>
            </a:extLst>
          </p:cNvPr>
          <p:cNvSpPr txBox="1"/>
          <p:nvPr/>
        </p:nvSpPr>
        <p:spPr>
          <a:xfrm>
            <a:off x="6598510" y="3830595"/>
            <a:ext cx="1519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After Cleaning</a:t>
            </a:r>
          </a:p>
        </p:txBody>
      </p:sp>
    </p:spTree>
    <p:extLst>
      <p:ext uri="{BB962C8B-B14F-4D97-AF65-F5344CB8AC3E}">
        <p14:creationId xmlns:p14="http://schemas.microsoft.com/office/powerpoint/2010/main" val="3429444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D8CAE0F-39B3-3E47-86C7-295DE195D8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0960" y="1987632"/>
            <a:ext cx="3674785" cy="1600200"/>
          </a:xfrm>
        </p:spPr>
        <p:txBody>
          <a:bodyPr anchor="ctr">
            <a:noAutofit/>
          </a:bodyPr>
          <a:lstStyle/>
          <a:p>
            <a:pPr algn="l" eaLnBrk="1" hangingPunct="1">
              <a:defRPr/>
            </a:pPr>
            <a:r>
              <a:rPr lang="en-US" altLang="en-US" sz="4400" b="1" dirty="0">
                <a:ea typeface="ＭＳ Ｐゴシック" panose="020B0600070205080204" pitchFamily="34" charset="-128"/>
              </a:rPr>
              <a:t>Study to start in Melbourne, Australia in 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11158E-16C8-4CBC-ACD3-01BE0FB4471B}"/>
              </a:ext>
            </a:extLst>
          </p:cNvPr>
          <p:cNvSpPr txBox="1"/>
          <p:nvPr/>
        </p:nvSpPr>
        <p:spPr>
          <a:xfrm>
            <a:off x="4937577" y="487220"/>
            <a:ext cx="629471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GB" sz="3200" b="0" cap="all" dirty="0">
                <a:effectLst/>
                <a:ea typeface="Times New Roman" panose="02020603050405020304" pitchFamily="18" charset="0"/>
              </a:rPr>
              <a:t>A Phase 1/2 Randomized, Double-blinded, Placebo Controlled Study Examining the Effects of Antibody Mediated Oral </a:t>
            </a:r>
            <a:r>
              <a:rPr lang="en-GB" sz="3200" b="0" i="1" cap="all" dirty="0">
                <a:effectLst/>
                <a:ea typeface="Times New Roman" panose="02020603050405020304" pitchFamily="18" charset="0"/>
              </a:rPr>
              <a:t>Clearance of </a:t>
            </a:r>
            <a:r>
              <a:rPr lang="en-GB" sz="3200" b="0" cap="all" dirty="0">
                <a:effectLst/>
                <a:ea typeface="Times New Roman" panose="02020603050405020304" pitchFamily="18" charset="0"/>
              </a:rPr>
              <a:t>P. </a:t>
            </a:r>
            <a:r>
              <a:rPr lang="en-GB" sz="3200" b="0" cap="all" dirty="0" err="1">
                <a:effectLst/>
                <a:ea typeface="Times New Roman" panose="02020603050405020304" pitchFamily="18" charset="0"/>
              </a:rPr>
              <a:t>gingivalis</a:t>
            </a:r>
            <a:r>
              <a:rPr lang="en-GB" sz="3200" b="0" cap="all" dirty="0">
                <a:effectLst/>
                <a:ea typeface="Times New Roman" panose="02020603050405020304" pitchFamily="18" charset="0"/>
              </a:rPr>
              <a:t> on Inflammation in Participants with Gingivitis</a:t>
            </a:r>
            <a:endParaRPr lang="en-US" sz="3200" b="1" cap="all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B65BE3-1B7A-9E0C-2023-C6D88D17312D}"/>
              </a:ext>
            </a:extLst>
          </p:cNvPr>
          <p:cNvSpPr txBox="1"/>
          <p:nvPr/>
        </p:nvSpPr>
        <p:spPr>
          <a:xfrm>
            <a:off x="4489144" y="4431788"/>
            <a:ext cx="71915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Dose escalation study with efficacy endpoint of PG at 6 months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Change in inflammatory biomarkers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Periodontal disease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98564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>
            <a:extLst>
              <a:ext uri="{FF2B5EF4-FFF2-40B4-BE49-F238E27FC236}">
                <a16:creationId xmlns:a16="http://schemas.microsoft.com/office/drawing/2014/main" id="{E9FBAA96-D4B5-3F8F-8959-D98914221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568" y="266271"/>
            <a:ext cx="10515600" cy="1349497"/>
          </a:xfrm>
        </p:spPr>
        <p:txBody>
          <a:bodyPr>
            <a:normAutofit/>
          </a:bodyPr>
          <a:lstStyle/>
          <a:p>
            <a:r>
              <a:rPr lang="en-US" altLang="en-US" sz="4400" b="1" dirty="0">
                <a:solidFill>
                  <a:srgbClr val="1190F0"/>
                </a:solidFill>
                <a:ea typeface="ＭＳ Ｐゴシック" panose="020B0600070205080204" pitchFamily="34" charset="-128"/>
              </a:rPr>
              <a:t>We Also Need Novel Thought and Treatment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DD8BB-FBD4-EF62-B581-C52B07743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919" y="2406392"/>
            <a:ext cx="9306697" cy="2523953"/>
          </a:xfrm>
        </p:spPr>
        <p:txBody>
          <a:bodyPr>
            <a:normAutofit/>
          </a:bodyPr>
          <a:lstStyle/>
          <a:p>
            <a:r>
              <a:rPr lang="en-US" sz="3600" dirty="0"/>
              <a:t>Microbiome clearly impacts health and disease</a:t>
            </a:r>
          </a:p>
          <a:p>
            <a:endParaRPr lang="en-US" sz="3600" dirty="0"/>
          </a:p>
          <a:p>
            <a:r>
              <a:rPr lang="en-US" sz="3600" dirty="0"/>
              <a:t>Regenerative medicine offers novel insights and therapeutics</a:t>
            </a:r>
          </a:p>
        </p:txBody>
      </p:sp>
    </p:spTree>
    <p:extLst>
      <p:ext uri="{BB962C8B-B14F-4D97-AF65-F5344CB8AC3E}">
        <p14:creationId xmlns:p14="http://schemas.microsoft.com/office/powerpoint/2010/main" val="3580175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C60DDAC6-B9FF-CC99-9B33-F87BB4AEE8DF}"/>
              </a:ext>
            </a:extLst>
          </p:cNvPr>
          <p:cNvSpPr txBox="1">
            <a:spLocks/>
          </p:cNvSpPr>
          <p:nvPr/>
        </p:nvSpPr>
        <p:spPr>
          <a:xfrm>
            <a:off x="1260719" y="1657043"/>
            <a:ext cx="9670562" cy="36102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In the 1990’s and 2000’s medicine made significant strides in the treatment of acute conditions like heart attack and stroke.  This success combined with growing cardiometabolic dysfunction has led to a population of patients with chronic conditions that have significant morbidity and drive health care costs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38D9073-D41E-5350-16C8-F944C5791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61" y="903960"/>
            <a:ext cx="6694503" cy="75308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1190F0"/>
                </a:solidFill>
              </a:rPr>
              <a:t>The Problem</a:t>
            </a:r>
          </a:p>
        </p:txBody>
      </p:sp>
    </p:spTree>
    <p:extLst>
      <p:ext uri="{BB962C8B-B14F-4D97-AF65-F5344CB8AC3E}">
        <p14:creationId xmlns:p14="http://schemas.microsoft.com/office/powerpoint/2010/main" val="1476465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D8CAE0F-39B3-3E47-86C7-295DE195D8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en-US" sz="4800" b="1" dirty="0">
                <a:solidFill>
                  <a:srgbClr val="1190F0"/>
                </a:solidFill>
                <a:ea typeface="ＭＳ Ｐゴシック" panose="020B0600070205080204" pitchFamily="34" charset="-128"/>
              </a:rPr>
              <a:t>Solution Evolution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527C99-A53F-35B3-533C-5ED9EEEDF45E}"/>
              </a:ext>
            </a:extLst>
          </p:cNvPr>
          <p:cNvSpPr/>
          <p:nvPr/>
        </p:nvSpPr>
        <p:spPr bwMode="auto">
          <a:xfrm>
            <a:off x="804475" y="3186584"/>
            <a:ext cx="2658076" cy="1647568"/>
          </a:xfrm>
          <a:prstGeom prst="rect">
            <a:avLst/>
          </a:prstGeom>
          <a:solidFill>
            <a:srgbClr val="1190F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889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chemeClr val="bg1"/>
                </a:solidFill>
                <a:cs typeface="Calibri" panose="020F0502020204030204" pitchFamily="34" charset="0"/>
              </a:rPr>
              <a:t>Stem cells </a:t>
            </a: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chemeClr val="bg1"/>
                </a:solidFill>
                <a:cs typeface="Calibri" panose="020F0502020204030204" pitchFamily="34" charset="0"/>
              </a:rPr>
              <a:t>can repair injured tissue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B2CCC-6932-CAC4-8DBA-B5E48F55F589}"/>
              </a:ext>
            </a:extLst>
          </p:cNvPr>
          <p:cNvSpPr txBox="1"/>
          <p:nvPr/>
        </p:nvSpPr>
        <p:spPr>
          <a:xfrm>
            <a:off x="1619462" y="4977765"/>
            <a:ext cx="1028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2000’s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2BD33C6-97F3-90BB-8AD3-6E43DECD951A}"/>
              </a:ext>
            </a:extLst>
          </p:cNvPr>
          <p:cNvCxnSpPr/>
          <p:nvPr/>
        </p:nvCxnSpPr>
        <p:spPr bwMode="auto">
          <a:xfrm>
            <a:off x="3632998" y="4010368"/>
            <a:ext cx="925417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AFAC0D2-BAB8-922F-A677-E6A9673DB2A7}"/>
              </a:ext>
            </a:extLst>
          </p:cNvPr>
          <p:cNvSpPr/>
          <p:nvPr/>
        </p:nvSpPr>
        <p:spPr bwMode="auto">
          <a:xfrm>
            <a:off x="4728862" y="3186584"/>
            <a:ext cx="2658076" cy="1647568"/>
          </a:xfrm>
          <a:prstGeom prst="rect">
            <a:avLst/>
          </a:prstGeom>
          <a:solidFill>
            <a:srgbClr val="1190F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889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chemeClr val="bg1"/>
                </a:solidFill>
                <a:cs typeface="Calibri" panose="020F0502020204030204" pitchFamily="34" charset="0"/>
              </a:rPr>
              <a:t>Paracrine factors repair injured tissue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A65DBB-25E9-B33C-758C-84E3BE40EC58}"/>
              </a:ext>
            </a:extLst>
          </p:cNvPr>
          <p:cNvSpPr txBox="1"/>
          <p:nvPr/>
        </p:nvSpPr>
        <p:spPr>
          <a:xfrm>
            <a:off x="5238476" y="4974908"/>
            <a:ext cx="1638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Late 2000’s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F46E0F0-4EDB-B1C3-FA2D-81D56A6F5F5C}"/>
              </a:ext>
            </a:extLst>
          </p:cNvPr>
          <p:cNvCxnSpPr/>
          <p:nvPr/>
        </p:nvCxnSpPr>
        <p:spPr bwMode="auto">
          <a:xfrm>
            <a:off x="7557385" y="4010368"/>
            <a:ext cx="925417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D08B76A-DFA0-B20E-BBD5-C41F8FD4A6A4}"/>
              </a:ext>
            </a:extLst>
          </p:cNvPr>
          <p:cNvSpPr/>
          <p:nvPr/>
        </p:nvSpPr>
        <p:spPr bwMode="auto">
          <a:xfrm>
            <a:off x="8653249" y="3186584"/>
            <a:ext cx="2658076" cy="1647568"/>
          </a:xfrm>
          <a:prstGeom prst="rect">
            <a:avLst/>
          </a:prstGeom>
          <a:solidFill>
            <a:srgbClr val="1190F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889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chemeClr val="bg1"/>
                </a:solidFill>
                <a:cs typeface="Calibri" panose="020F0502020204030204" pitchFamily="34" charset="0"/>
              </a:rPr>
              <a:t>Exosomes for repair of injured tissue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43B932-BFAC-B22A-65EA-98C5C876077B}"/>
              </a:ext>
            </a:extLst>
          </p:cNvPr>
          <p:cNvSpPr txBox="1"/>
          <p:nvPr/>
        </p:nvSpPr>
        <p:spPr>
          <a:xfrm>
            <a:off x="9489780" y="4974908"/>
            <a:ext cx="985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2010’s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948035-D4D4-A440-B624-751A24BB4AD9}"/>
              </a:ext>
            </a:extLst>
          </p:cNvPr>
          <p:cNvSpPr txBox="1"/>
          <p:nvPr/>
        </p:nvSpPr>
        <p:spPr>
          <a:xfrm>
            <a:off x="633286" y="1741639"/>
            <a:ext cx="110132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20+ years of findings from studies in regenerative medicine have identified exosomes as a key regulator of tissue remodeling</a:t>
            </a:r>
          </a:p>
        </p:txBody>
      </p:sp>
    </p:spTree>
    <p:extLst>
      <p:ext uri="{BB962C8B-B14F-4D97-AF65-F5344CB8AC3E}">
        <p14:creationId xmlns:p14="http://schemas.microsoft.com/office/powerpoint/2010/main" val="4066071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D8CAE0F-39B3-3E47-86C7-295DE195D8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40274" y="0"/>
            <a:ext cx="5364892" cy="1325563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en-US" sz="4800" b="1" dirty="0">
                <a:solidFill>
                  <a:srgbClr val="1190F0"/>
                </a:solidFill>
                <a:ea typeface="ＭＳ Ｐゴシック" panose="020B0600070205080204" pitchFamily="34" charset="-128"/>
              </a:rPr>
              <a:t>Exosomes</a:t>
            </a:r>
          </a:p>
        </p:txBody>
      </p:sp>
      <p:pic>
        <p:nvPicPr>
          <p:cNvPr id="12290" name="Picture 2" descr="Frontiers | Naturally Occurring Exosome Vesicles as Potential Delivery  Vehicle for Bioactive Compounds">
            <a:extLst>
              <a:ext uri="{FF2B5EF4-FFF2-40B4-BE49-F238E27FC236}">
                <a16:creationId xmlns:a16="http://schemas.microsoft.com/office/drawing/2014/main" id="{116933B0-3ECC-7A4F-8F0C-6241FC11B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65008"/>
            <a:ext cx="5697268" cy="488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1BCBC00-B9BB-E8AE-6F18-7D25FA6924FB}"/>
              </a:ext>
            </a:extLst>
          </p:cNvPr>
          <p:cNvSpPr txBox="1"/>
          <p:nvPr/>
        </p:nvSpPr>
        <p:spPr>
          <a:xfrm>
            <a:off x="471617" y="6184639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rgbClr val="282828"/>
                </a:solidFill>
                <a:effectLst/>
                <a:latin typeface="MuseoSans"/>
              </a:rPr>
              <a:t>Choi and Mun, Appl. </a:t>
            </a:r>
            <a:r>
              <a:rPr lang="en-US" b="0" i="0" u="none" strike="noStrike" dirty="0" err="1">
                <a:solidFill>
                  <a:srgbClr val="282828"/>
                </a:solidFill>
                <a:effectLst/>
                <a:latin typeface="MuseoSans"/>
              </a:rPr>
              <a:t>Microsc</a:t>
            </a:r>
            <a:r>
              <a:rPr lang="en-US" b="0" i="0" u="none" strike="noStrike" dirty="0">
                <a:solidFill>
                  <a:srgbClr val="282828"/>
                </a:solidFill>
                <a:effectLst/>
                <a:latin typeface="MuseoSans"/>
              </a:rPr>
              <a:t>.  47:171-175, 2017</a:t>
            </a:r>
          </a:p>
          <a:p>
            <a:r>
              <a:rPr lang="en-US" b="0" i="0" u="none" strike="noStrike" dirty="0" err="1">
                <a:solidFill>
                  <a:srgbClr val="282828"/>
                </a:solidFill>
                <a:effectLst/>
                <a:latin typeface="MuseoSans"/>
              </a:rPr>
              <a:t>Akuma</a:t>
            </a:r>
            <a:r>
              <a:rPr lang="en-US" b="0" i="0" u="none" strike="noStrike" dirty="0">
                <a:solidFill>
                  <a:srgbClr val="282828"/>
                </a:solidFill>
                <a:effectLst/>
                <a:latin typeface="MuseoSans"/>
              </a:rPr>
              <a:t> et al. Front. Sustain. Food Syst., 3:1-8, 2019</a:t>
            </a:r>
            <a:endParaRPr lang="en-US" dirty="0"/>
          </a:p>
        </p:txBody>
      </p:sp>
      <p:pic>
        <p:nvPicPr>
          <p:cNvPr id="12292" name="Picture 4" descr="Sectioned images of exosomes after block preparation. (A)... | Download  Scientific Diagram">
            <a:extLst>
              <a:ext uri="{FF2B5EF4-FFF2-40B4-BE49-F238E27FC236}">
                <a16:creationId xmlns:a16="http://schemas.microsoft.com/office/drawing/2014/main" id="{9368B23A-8F35-E65A-DD1C-3C4D789CC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973" y="1867699"/>
            <a:ext cx="3536950" cy="353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612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D8CAE0F-39B3-3E47-86C7-295DE195D8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en-US" sz="4800" b="1" dirty="0">
                <a:solidFill>
                  <a:srgbClr val="1190F0"/>
                </a:solidFill>
                <a:ea typeface="ＭＳ Ｐゴシック" panose="020B0600070205080204" pitchFamily="34" charset="-128"/>
              </a:rPr>
              <a:t>Stem Cell Based Tissue Repair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E1227C-105F-1BF9-14B1-D03263728FFE}"/>
              </a:ext>
            </a:extLst>
          </p:cNvPr>
          <p:cNvSpPr txBox="1"/>
          <p:nvPr/>
        </p:nvSpPr>
        <p:spPr>
          <a:xfrm>
            <a:off x="570914" y="6338986"/>
            <a:ext cx="57621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j-lt"/>
              </a:rPr>
              <a:t>Penn, MS. The Unraveling of the Matryoshka Doll. Circ Res 120:175-177, 2017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5E816FE-EED4-67C9-DE62-61B5CEBC4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7802" y="1633538"/>
            <a:ext cx="7616396" cy="410051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977881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D8CAE0F-39B3-3E47-86C7-295DE195D8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en-US" sz="4800" b="1" dirty="0">
                <a:solidFill>
                  <a:srgbClr val="1190F0"/>
                </a:solidFill>
                <a:ea typeface="ＭＳ Ｐゴシック" panose="020B0600070205080204" pitchFamily="34" charset="-128"/>
              </a:rPr>
              <a:t>Vectors Drive Exosome Production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A00A80B-2081-E8DC-AB89-C07B20DB60EC}"/>
              </a:ext>
            </a:extLst>
          </p:cNvPr>
          <p:cNvGrpSpPr/>
          <p:nvPr/>
        </p:nvGrpSpPr>
        <p:grpSpPr>
          <a:xfrm>
            <a:off x="699149" y="2848005"/>
            <a:ext cx="6406501" cy="3432892"/>
            <a:chOff x="2339640" y="1235676"/>
            <a:chExt cx="4755499" cy="3698712"/>
          </a:xfrm>
        </p:grpSpPr>
        <p:graphicFrame>
          <p:nvGraphicFramePr>
            <p:cNvPr id="12" name="Chart 11">
              <a:extLst>
                <a:ext uri="{FF2B5EF4-FFF2-40B4-BE49-F238E27FC236}">
                  <a16:creationId xmlns:a16="http://schemas.microsoft.com/office/drawing/2014/main" id="{85AFD811-E1E3-B17A-3CA8-F4E184421E0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96838377"/>
                </p:ext>
              </p:extLst>
            </p:nvPr>
          </p:nvGraphicFramePr>
          <p:xfrm>
            <a:off x="2785856" y="1235676"/>
            <a:ext cx="4309283" cy="3333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E361713-C81C-DA64-B6D6-776D55E84C2F}"/>
                </a:ext>
              </a:extLst>
            </p:cNvPr>
            <p:cNvSpPr txBox="1"/>
            <p:nvPr/>
          </p:nvSpPr>
          <p:spPr>
            <a:xfrm rot="16200000">
              <a:off x="1539093" y="2717057"/>
              <a:ext cx="1971897" cy="37080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dirty="0"/>
                <a:t>Change in </a:t>
              </a:r>
            </a:p>
            <a:p>
              <a:pPr algn="ctr">
                <a:defRPr/>
              </a:pPr>
              <a:r>
                <a:rPr lang="en-US" sz="1600" dirty="0"/>
                <a:t>Ejection Fraction (%)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7075BCE-94BE-2237-B57A-806283596885}"/>
                </a:ext>
              </a:extLst>
            </p:cNvPr>
            <p:cNvSpPr txBox="1"/>
            <p:nvPr/>
          </p:nvSpPr>
          <p:spPr>
            <a:xfrm>
              <a:off x="4471988" y="4569619"/>
              <a:ext cx="1134815" cy="36476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 dirty="0"/>
                <a:t>Source of Exosomes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4909061-7F4A-3469-0C7C-30CA6B19D8A5}"/>
              </a:ext>
            </a:extLst>
          </p:cNvPr>
          <p:cNvSpPr txBox="1"/>
          <p:nvPr/>
        </p:nvSpPr>
        <p:spPr>
          <a:xfrm>
            <a:off x="587699" y="1733497"/>
            <a:ext cx="110166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Based on work done in the Penn laboratory over the past 20 years it has been determined that the local over-expression of Stromal Cell Derived Factor-1 (SDF-1) or </a:t>
            </a:r>
            <a:r>
              <a:rPr lang="en-US" sz="2200" dirty="0">
                <a:solidFill>
                  <a:srgbClr val="202122"/>
                </a:solidFill>
              </a:rPr>
              <a:t>Calcium/calmodulin-dependent protein kinase kinase 1 (</a:t>
            </a:r>
            <a:r>
              <a:rPr lang="en-US" sz="2200" dirty="0"/>
              <a:t>CAMKK1) leads to local exosome release.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BD2DF0-00EA-ACA5-9AB1-09DE723B0880}"/>
              </a:ext>
            </a:extLst>
          </p:cNvPr>
          <p:cNvSpPr txBox="1"/>
          <p:nvPr/>
        </p:nvSpPr>
        <p:spPr>
          <a:xfrm>
            <a:off x="7455592" y="3400425"/>
            <a:ext cx="32265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1600" dirty="0"/>
              <a:t>Hearts treated with exosomes derived from MSC or MSC over-expressing either pSDF-1 or pCAMKK1 at the time of heart attack. 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1600" dirty="0"/>
              <a:t>Data are based on improvement in heart function from time of heart attack to 2 weeks later.</a:t>
            </a:r>
          </a:p>
        </p:txBody>
      </p:sp>
    </p:spTree>
    <p:extLst>
      <p:ext uri="{BB962C8B-B14F-4D97-AF65-F5344CB8AC3E}">
        <p14:creationId xmlns:p14="http://schemas.microsoft.com/office/powerpoint/2010/main" val="1299504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Right 4">
            <a:extLst>
              <a:ext uri="{FF2B5EF4-FFF2-40B4-BE49-F238E27FC236}">
                <a16:creationId xmlns:a16="http://schemas.microsoft.com/office/drawing/2014/main" id="{953CD332-10F3-C8DC-2BEF-5EDDEAE583C4}"/>
              </a:ext>
            </a:extLst>
          </p:cNvPr>
          <p:cNvSpPr/>
          <p:nvPr/>
        </p:nvSpPr>
        <p:spPr>
          <a:xfrm>
            <a:off x="5819" y="1690688"/>
            <a:ext cx="7839076" cy="4210050"/>
          </a:xfrm>
          <a:prstGeom prst="rightArrow">
            <a:avLst>
              <a:gd name="adj1" fmla="val 91613"/>
              <a:gd name="adj2" fmla="val 34287"/>
            </a:avLst>
          </a:prstGeom>
          <a:gradFill flip="none" rotWithShape="1">
            <a:gsLst>
              <a:gs pos="80000">
                <a:srgbClr val="1190F0">
                  <a:alpha val="75000"/>
                </a:srgbClr>
              </a:gs>
              <a:gs pos="1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B14CA75B-7568-38DC-DF60-218A9547C25F}"/>
              </a:ext>
            </a:extLst>
          </p:cNvPr>
          <p:cNvSpPr txBox="1">
            <a:spLocks/>
          </p:cNvSpPr>
          <p:nvPr/>
        </p:nvSpPr>
        <p:spPr>
          <a:xfrm>
            <a:off x="8145983" y="1375768"/>
            <a:ext cx="2466977" cy="906461"/>
          </a:xfrm>
          <a:prstGeom prst="rect">
            <a:avLst/>
          </a:prstGeom>
        </p:spPr>
        <p:txBody>
          <a:bodyPr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SDF-1/CAMKK1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Gene Therapy</a:t>
            </a:r>
          </a:p>
        </p:txBody>
      </p:sp>
      <p:pic>
        <p:nvPicPr>
          <p:cNvPr id="8" name="Content Placeholder 10">
            <a:extLst>
              <a:ext uri="{FF2B5EF4-FFF2-40B4-BE49-F238E27FC236}">
                <a16:creationId xmlns:a16="http://schemas.microsoft.com/office/drawing/2014/main" id="{F63487C6-F5AD-617E-DE20-309D1AF29A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8" t="3206" r="4559" b="32986"/>
          <a:stretch/>
        </p:blipFill>
        <p:spPr>
          <a:xfrm>
            <a:off x="8569846" y="2528715"/>
            <a:ext cx="1619250" cy="1847850"/>
          </a:xfrm>
          <a:prstGeom prst="rect">
            <a:avLst/>
          </a:prstGeom>
          <a:ln w="25400">
            <a:solidFill>
              <a:schemeClr val="accent1">
                <a:shade val="50000"/>
              </a:schemeClr>
            </a:solidFill>
          </a:ln>
          <a:effectLst>
            <a:outerShdw blurRad="152400" dist="1016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DEAFBFE-BECD-3AE3-BE81-5C318C6F202D}"/>
              </a:ext>
            </a:extLst>
          </p:cNvPr>
          <p:cNvSpPr txBox="1">
            <a:spLocks/>
          </p:cNvSpPr>
          <p:nvPr/>
        </p:nvSpPr>
        <p:spPr>
          <a:xfrm>
            <a:off x="2242681" y="1398362"/>
            <a:ext cx="2396067" cy="441720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Cell Therapy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511A0D-70CF-7392-1F7A-D17B8FDE7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545" y="2163577"/>
            <a:ext cx="1209675" cy="9239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32DB8B-93E0-EBDB-A7B9-9F66B7CDC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382" y="3222638"/>
            <a:ext cx="1171575" cy="11144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DBB8E53-EEE7-5646-7679-6ED2FCEAF2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6371" y="4472199"/>
            <a:ext cx="1504950" cy="990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56706EE-AEAD-BA78-44B5-3BC4165E2BD7}"/>
              </a:ext>
            </a:extLst>
          </p:cNvPr>
          <p:cNvSpPr txBox="1"/>
          <p:nvPr/>
        </p:nvSpPr>
        <p:spPr>
          <a:xfrm>
            <a:off x="3025245" y="2430964"/>
            <a:ext cx="180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Tissue Harvest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62C656-D06F-CE0D-82EB-DB735B0C8A2C}"/>
              </a:ext>
            </a:extLst>
          </p:cNvPr>
          <p:cNvSpPr txBox="1"/>
          <p:nvPr/>
        </p:nvSpPr>
        <p:spPr>
          <a:xfrm>
            <a:off x="3591982" y="3553829"/>
            <a:ext cx="180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Cell Selection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4A3B63-0347-A9D3-CC38-42E3D5C9D870}"/>
              </a:ext>
            </a:extLst>
          </p:cNvPr>
          <p:cNvSpPr txBox="1"/>
          <p:nvPr/>
        </p:nvSpPr>
        <p:spPr>
          <a:xfrm>
            <a:off x="4231346" y="4767444"/>
            <a:ext cx="180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Expansion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153424EA-4920-6C87-104F-EF7F52B2B58B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altLang="en-US" sz="4800" b="1" dirty="0">
                <a:solidFill>
                  <a:srgbClr val="1190F0"/>
                </a:solidFill>
                <a:ea typeface="ＭＳ Ｐゴシック" panose="020B0600070205080204" pitchFamily="34" charset="-128"/>
              </a:rPr>
              <a:t>Transforming Process Into Product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7A2313-7953-2F6F-5018-9CCA9AAAAA73}"/>
              </a:ext>
            </a:extLst>
          </p:cNvPr>
          <p:cNvSpPr txBox="1"/>
          <p:nvPr/>
        </p:nvSpPr>
        <p:spPr>
          <a:xfrm>
            <a:off x="7610476" y="4514528"/>
            <a:ext cx="40360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Foment Bio advantage is a safe targeted scalable low COGs gene therapy that induces local exosome release solving the deliver challenge of exosomes as a therapeutic</a:t>
            </a:r>
          </a:p>
        </p:txBody>
      </p:sp>
    </p:spTree>
    <p:extLst>
      <p:ext uri="{BB962C8B-B14F-4D97-AF65-F5344CB8AC3E}">
        <p14:creationId xmlns:p14="http://schemas.microsoft.com/office/powerpoint/2010/main" val="3906712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21724" y="2890770"/>
            <a:ext cx="4488959" cy="2206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Diabetes induced in C57 mice </a:t>
            </a: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using high fat diet </a:t>
            </a:r>
          </a:p>
          <a:p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LFD (10 kcal% fat)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HFD (60% kcal% fat)</a:t>
            </a:r>
            <a:endParaRPr lang="en-US" sz="2400" cap="all" dirty="0"/>
          </a:p>
        </p:txBody>
      </p:sp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7130181"/>
              </p:ext>
            </p:extLst>
          </p:nvPr>
        </p:nvGraphicFramePr>
        <p:xfrm>
          <a:off x="5805273" y="2076076"/>
          <a:ext cx="5281827" cy="3835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F2FA765-B13B-FFCE-57EE-8AC81646AA52}"/>
              </a:ext>
            </a:extLst>
          </p:cNvPr>
          <p:cNvSpPr txBox="1"/>
          <p:nvPr/>
        </p:nvSpPr>
        <p:spPr>
          <a:xfrm>
            <a:off x="2187369" y="799334"/>
            <a:ext cx="80394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1190F0"/>
                </a:solidFill>
              </a:rPr>
              <a:t>Model of Cardiometabolic Disease</a:t>
            </a:r>
          </a:p>
        </p:txBody>
      </p:sp>
    </p:spTree>
    <p:extLst>
      <p:ext uri="{BB962C8B-B14F-4D97-AF65-F5344CB8AC3E}">
        <p14:creationId xmlns:p14="http://schemas.microsoft.com/office/powerpoint/2010/main" val="7245915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AD3928E-7210-957D-DDD4-06B61EBFFB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7651718"/>
              </p:ext>
            </p:extLst>
          </p:nvPr>
        </p:nvGraphicFramePr>
        <p:xfrm>
          <a:off x="1965414" y="1326806"/>
          <a:ext cx="7654564" cy="4957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DB38370-53D3-48BC-041E-E86F5376E822}"/>
              </a:ext>
            </a:extLst>
          </p:cNvPr>
          <p:cNvSpPr txBox="1"/>
          <p:nvPr/>
        </p:nvSpPr>
        <p:spPr>
          <a:xfrm>
            <a:off x="212795" y="348760"/>
            <a:ext cx="80394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1190F0"/>
                </a:solidFill>
              </a:rPr>
              <a:t>Model of Cardiometabolic Disease</a:t>
            </a:r>
          </a:p>
        </p:txBody>
      </p:sp>
    </p:spTree>
    <p:extLst>
      <p:ext uri="{BB962C8B-B14F-4D97-AF65-F5344CB8AC3E}">
        <p14:creationId xmlns:p14="http://schemas.microsoft.com/office/powerpoint/2010/main" val="4116192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5420560"/>
              </p:ext>
            </p:extLst>
          </p:nvPr>
        </p:nvGraphicFramePr>
        <p:xfrm>
          <a:off x="657175" y="1496595"/>
          <a:ext cx="6999933" cy="4502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3066302" y="4797293"/>
            <a:ext cx="1866962" cy="956774"/>
            <a:chOff x="3138932" y="3771106"/>
            <a:chExt cx="1538111" cy="956774"/>
          </a:xfrm>
        </p:grpSpPr>
        <p:cxnSp>
          <p:nvCxnSpPr>
            <p:cNvPr id="3" name="Straight Arrow Connector 2"/>
            <p:cNvCxnSpPr/>
            <p:nvPr/>
          </p:nvCxnSpPr>
          <p:spPr>
            <a:xfrm flipV="1">
              <a:off x="3907988" y="3771106"/>
              <a:ext cx="0" cy="352776"/>
            </a:xfrm>
            <a:prstGeom prst="straightConnector1">
              <a:avLst/>
            </a:prstGeom>
            <a:ln w="38100" cmpd="sng">
              <a:solidFill>
                <a:srgbClr val="00B05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3138932" y="4081549"/>
              <a:ext cx="15381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hSDF-1 plasmid</a:t>
              </a:r>
            </a:p>
          </p:txBody>
        </p:sp>
      </p:grpSp>
      <p:pic>
        <p:nvPicPr>
          <p:cNvPr id="7" name="Picture 3">
            <a:extLst>
              <a:ext uri="{FF2B5EF4-FFF2-40B4-BE49-F238E27FC236}">
                <a16:creationId xmlns:a16="http://schemas.microsoft.com/office/drawing/2014/main" id="{B01996C9-2CB7-B1F0-3DB2-6576BA62B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659" y="661557"/>
            <a:ext cx="3623065" cy="318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AC0432-5215-6DBE-6459-6F270AAEBCD4}"/>
              </a:ext>
            </a:extLst>
          </p:cNvPr>
          <p:cNvSpPr txBox="1"/>
          <p:nvPr/>
        </p:nvSpPr>
        <p:spPr>
          <a:xfrm>
            <a:off x="8224962" y="3849158"/>
            <a:ext cx="2958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Enhanced Tissue Perfusion</a:t>
            </a:r>
          </a:p>
        </p:txBody>
      </p:sp>
    </p:spTree>
    <p:extLst>
      <p:ext uri="{BB962C8B-B14F-4D97-AF65-F5344CB8AC3E}">
        <p14:creationId xmlns:p14="http://schemas.microsoft.com/office/powerpoint/2010/main" val="503437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3E9C-94AA-E080-FA7A-568EAE96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rgbClr val="1190F0"/>
                </a:solidFill>
              </a:rPr>
              <a:t>Clinical Condition Directly Due to Cardiometabolic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FA7C6-F0CB-10EA-B954-A7E5879C1B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dirty="0"/>
              <a:t>Initial clinical targets for SDF-1 and CAMKK1 plasmid include: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dirty="0"/>
              <a:t>	</a:t>
            </a:r>
            <a:r>
              <a:rPr lang="en-US" sz="2000" dirty="0"/>
              <a:t>Heart failure 		6 million Americans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	Chronic Kidney Disease	37 million Americans	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	Erectile Dysfunction	30 million Americans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	Wound healing		0.2 million scar revisions annually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6571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7EF901-F395-3D56-7E0F-90CE93FB0579}"/>
              </a:ext>
            </a:extLst>
          </p:cNvPr>
          <p:cNvSpPr txBox="1"/>
          <p:nvPr/>
        </p:nvSpPr>
        <p:spPr>
          <a:xfrm>
            <a:off x="176759" y="195493"/>
            <a:ext cx="7772216" cy="68018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4000" b="1" dirty="0">
                <a:solidFill>
                  <a:srgbClr val="1190F0"/>
                </a:solidFill>
                <a:effectLst/>
              </a:rPr>
              <a:t>Summary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Systemic inflammation is a marker of loss of health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190F0"/>
                </a:solidFill>
              </a:rPr>
              <a:t>Lowering systemic inflammation can decrease mortality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The first step to achieving longevity in this era of chronic disease risk is the de-</a:t>
            </a:r>
            <a:r>
              <a:rPr lang="en-US" sz="2800" dirty="0" err="1"/>
              <a:t>silo’ing</a:t>
            </a:r>
            <a:r>
              <a:rPr lang="en-US" sz="2800" dirty="0"/>
              <a:t> of our approach to medicine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1190F0"/>
                </a:solidFill>
              </a:rPr>
              <a:t>P. </a:t>
            </a:r>
            <a:r>
              <a:rPr lang="en-US" sz="2800" i="1" dirty="0" err="1">
                <a:solidFill>
                  <a:srgbClr val="1190F0"/>
                </a:solidFill>
              </a:rPr>
              <a:t>gingivalis</a:t>
            </a:r>
            <a:r>
              <a:rPr lang="en-US" sz="2800" dirty="0">
                <a:solidFill>
                  <a:srgbClr val="1190F0"/>
                </a:solidFill>
              </a:rPr>
              <a:t> is a key bad actor in the microbiome having multiple down-stream effects on health and GI microbiome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Regenerative techniques will ultimately be cell free, except for those that lead to direct tissue replacement through directed differentiation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2FAA46-7BC9-B812-D4B2-D4C05B95BF71}"/>
              </a:ext>
            </a:extLst>
          </p:cNvPr>
          <p:cNvSpPr txBox="1"/>
          <p:nvPr/>
        </p:nvSpPr>
        <p:spPr>
          <a:xfrm>
            <a:off x="7654386" y="303215"/>
            <a:ext cx="469015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1190F0"/>
                </a:solidFill>
                <a:effectLst/>
              </a:rPr>
              <a:t>Systemic Inflammation, </a:t>
            </a:r>
          </a:p>
          <a:p>
            <a:r>
              <a:rPr lang="en-US" sz="4800" dirty="0">
                <a:solidFill>
                  <a:srgbClr val="1190F0"/>
                </a:solidFill>
                <a:effectLst/>
              </a:rPr>
              <a:t>the Microbiome, Longevity </a:t>
            </a:r>
          </a:p>
          <a:p>
            <a:r>
              <a:rPr lang="en-US" sz="4800" dirty="0">
                <a:solidFill>
                  <a:srgbClr val="1190F0"/>
                </a:solidFill>
                <a:effectLst/>
              </a:rPr>
              <a:t>and Dentistry</a:t>
            </a:r>
          </a:p>
        </p:txBody>
      </p:sp>
    </p:spTree>
    <p:extLst>
      <p:ext uri="{BB962C8B-B14F-4D97-AF65-F5344CB8AC3E}">
        <p14:creationId xmlns:p14="http://schemas.microsoft.com/office/powerpoint/2010/main" val="2862258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38088</TotalTime>
  <Words>1424</Words>
  <Application>Microsoft Macintosh PowerPoint</Application>
  <PresentationFormat>Widescreen</PresentationFormat>
  <Paragraphs>216</Paragraphs>
  <Slides>28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MuseoSans</vt:lpstr>
      <vt:lpstr>Times</vt:lpstr>
      <vt:lpstr>Office Theme</vt:lpstr>
      <vt:lpstr>PowerPoint Presentation</vt:lpstr>
      <vt:lpstr>PowerPoint Presentation</vt:lpstr>
      <vt:lpstr>Systemic Inflammation is a Robust Marker of Unhealthy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Needed to Improve Health and Ultimately Longevity?</vt:lpstr>
      <vt:lpstr>What is Needed to Improve Health and Ultimately Longevity?</vt:lpstr>
      <vt:lpstr>We Also Need Novel Thought and Treatment</vt:lpstr>
      <vt:lpstr>Porphyromonas Gingivalis and Human Disease</vt:lpstr>
      <vt:lpstr>Gingipains in AD brains detected using KB001</vt:lpstr>
      <vt:lpstr>First in man Clinical trial of KB001 Mab.</vt:lpstr>
      <vt:lpstr>Phase 1 Study of Microbial Efficacy of KB001 against P. gingivalis</vt:lpstr>
      <vt:lpstr>Study to start in Melbourne, Australia in 2023</vt:lpstr>
      <vt:lpstr>We Also Need Novel Thought and Treatment</vt:lpstr>
      <vt:lpstr>The Problem</vt:lpstr>
      <vt:lpstr>Solution Evolution</vt:lpstr>
      <vt:lpstr>Exosomes</vt:lpstr>
      <vt:lpstr>Stem Cell Based Tissue Repair</vt:lpstr>
      <vt:lpstr>Vectors Drive Exosome Production</vt:lpstr>
      <vt:lpstr>PowerPoint Presentation</vt:lpstr>
      <vt:lpstr>PowerPoint Presentation</vt:lpstr>
      <vt:lpstr>PowerPoint Presentation</vt:lpstr>
      <vt:lpstr>PowerPoint Presentation</vt:lpstr>
      <vt:lpstr>Clinical Condition Directly Due to Cardiometabolic Risk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Chlebina</dc:creator>
  <cp:lastModifiedBy>Marc Penn</cp:lastModifiedBy>
  <cp:revision>25</cp:revision>
  <dcterms:created xsi:type="dcterms:W3CDTF">2023-02-16T13:12:29Z</dcterms:created>
  <dcterms:modified xsi:type="dcterms:W3CDTF">2023-04-14T17:01:08Z</dcterms:modified>
</cp:coreProperties>
</file>