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0" r:id="rId1"/>
  </p:sldMasterIdLst>
  <p:notesMasterIdLst>
    <p:notesMasterId r:id="rId42"/>
  </p:notesMasterIdLst>
  <p:sldIdLst>
    <p:sldId id="730" r:id="rId2"/>
    <p:sldId id="705" r:id="rId3"/>
    <p:sldId id="704" r:id="rId4"/>
    <p:sldId id="370" r:id="rId5"/>
    <p:sldId id="613" r:id="rId6"/>
    <p:sldId id="610" r:id="rId7"/>
    <p:sldId id="729" r:id="rId8"/>
    <p:sldId id="728" r:id="rId9"/>
    <p:sldId id="339" r:id="rId10"/>
    <p:sldId id="716" r:id="rId11"/>
    <p:sldId id="706" r:id="rId12"/>
    <p:sldId id="707" r:id="rId13"/>
    <p:sldId id="262" r:id="rId14"/>
    <p:sldId id="263" r:id="rId15"/>
    <p:sldId id="614" r:id="rId16"/>
    <p:sldId id="615" r:id="rId17"/>
    <p:sldId id="616" r:id="rId18"/>
    <p:sldId id="659" r:id="rId19"/>
    <p:sldId id="708" r:id="rId20"/>
    <p:sldId id="449" r:id="rId21"/>
    <p:sldId id="681" r:id="rId22"/>
    <p:sldId id="279" r:id="rId23"/>
    <p:sldId id="548" r:id="rId24"/>
    <p:sldId id="683" r:id="rId25"/>
    <p:sldId id="684" r:id="rId26"/>
    <p:sldId id="733" r:id="rId27"/>
    <p:sldId id="734" r:id="rId28"/>
    <p:sldId id="735" r:id="rId29"/>
    <p:sldId id="668" r:id="rId30"/>
    <p:sldId id="678" r:id="rId31"/>
    <p:sldId id="277" r:id="rId32"/>
    <p:sldId id="732" r:id="rId33"/>
    <p:sldId id="361" r:id="rId34"/>
    <p:sldId id="731" r:id="rId35"/>
    <p:sldId id="658" r:id="rId36"/>
    <p:sldId id="430" r:id="rId37"/>
    <p:sldId id="724" r:id="rId38"/>
    <p:sldId id="726" r:id="rId39"/>
    <p:sldId id="727" r:id="rId40"/>
    <p:sldId id="736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52"/>
    <p:restoredTop sz="86507"/>
  </p:normalViewPr>
  <p:slideViewPr>
    <p:cSldViewPr snapToGrid="0" snapToObjects="1">
      <p:cViewPr varScale="1">
        <p:scale>
          <a:sx n="69" d="100"/>
          <a:sy n="69" d="100"/>
        </p:scale>
        <p:origin x="224" y="1272"/>
      </p:cViewPr>
      <p:guideLst/>
    </p:cSldViewPr>
  </p:slideViewPr>
  <p:outlineViewPr>
    <p:cViewPr>
      <p:scale>
        <a:sx n="33" d="100"/>
        <a:sy n="33" d="100"/>
      </p:scale>
      <p:origin x="0" y="-212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DF26A8-3908-6848-AA81-2E75922F12B3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DAB33046-CDE5-284D-80B6-B407DF691EF7}">
      <dgm:prSet phldrT="[Text]"/>
      <dgm:spPr/>
      <dgm:t>
        <a:bodyPr/>
        <a:lstStyle/>
        <a:p>
          <a:r>
            <a:rPr lang="en-US" dirty="0"/>
            <a:t>Dream Outcome</a:t>
          </a:r>
        </a:p>
      </dgm:t>
    </dgm:pt>
    <dgm:pt modelId="{D6405159-E311-8F4C-B058-D7D836F65B84}" type="parTrans" cxnId="{5899DED5-8F24-A84E-99B0-E6E92339868F}">
      <dgm:prSet/>
      <dgm:spPr/>
      <dgm:t>
        <a:bodyPr/>
        <a:lstStyle/>
        <a:p>
          <a:endParaRPr lang="en-US"/>
        </a:p>
      </dgm:t>
    </dgm:pt>
    <dgm:pt modelId="{300BD433-AE5E-954C-92BC-A045053CBB60}" type="sibTrans" cxnId="{5899DED5-8F24-A84E-99B0-E6E92339868F}">
      <dgm:prSet/>
      <dgm:spPr/>
      <dgm:t>
        <a:bodyPr/>
        <a:lstStyle/>
        <a:p>
          <a:endParaRPr lang="en-US"/>
        </a:p>
      </dgm:t>
    </dgm:pt>
    <dgm:pt modelId="{88724A1B-6CC5-EB4A-9823-BF68C7A61017}">
      <dgm:prSet phldrT="[Text]"/>
      <dgm:spPr/>
      <dgm:t>
        <a:bodyPr/>
        <a:lstStyle/>
        <a:p>
          <a:r>
            <a:rPr lang="en-US" dirty="0"/>
            <a:t>Most Pressing Problem</a:t>
          </a:r>
        </a:p>
      </dgm:t>
    </dgm:pt>
    <dgm:pt modelId="{97B815BE-0771-2546-90FA-E27EE590D5D7}" type="parTrans" cxnId="{55715C26-EDC6-5E43-A210-C5EA985D50E0}">
      <dgm:prSet/>
      <dgm:spPr/>
      <dgm:t>
        <a:bodyPr/>
        <a:lstStyle/>
        <a:p>
          <a:endParaRPr lang="en-US"/>
        </a:p>
      </dgm:t>
    </dgm:pt>
    <dgm:pt modelId="{54CAE8E0-3D14-0441-9AAC-AFA5FF177140}" type="sibTrans" cxnId="{55715C26-EDC6-5E43-A210-C5EA985D50E0}">
      <dgm:prSet/>
      <dgm:spPr/>
      <dgm:t>
        <a:bodyPr/>
        <a:lstStyle/>
        <a:p>
          <a:endParaRPr lang="en-US"/>
        </a:p>
      </dgm:t>
    </dgm:pt>
    <dgm:pt modelId="{A460557B-144F-CA4F-8C78-C0EB19A12F73}">
      <dgm:prSet phldrT="[Text]"/>
      <dgm:spPr/>
      <dgm:t>
        <a:bodyPr/>
        <a:lstStyle/>
        <a:p>
          <a:r>
            <a:rPr lang="en-US" dirty="0"/>
            <a:t>The Hidden Pain</a:t>
          </a:r>
        </a:p>
      </dgm:t>
    </dgm:pt>
    <dgm:pt modelId="{782FB360-D156-3845-9F20-1828D262D2FC}" type="parTrans" cxnId="{2AFBACAF-AF4B-2C4E-936D-A4E5A4978D51}">
      <dgm:prSet/>
      <dgm:spPr/>
      <dgm:t>
        <a:bodyPr/>
        <a:lstStyle/>
        <a:p>
          <a:endParaRPr lang="en-US"/>
        </a:p>
      </dgm:t>
    </dgm:pt>
    <dgm:pt modelId="{35E582A1-B2D5-D44C-A1BD-C71F829C2BA2}" type="sibTrans" cxnId="{2AFBACAF-AF4B-2C4E-936D-A4E5A4978D51}">
      <dgm:prSet/>
      <dgm:spPr/>
      <dgm:t>
        <a:bodyPr/>
        <a:lstStyle/>
        <a:p>
          <a:endParaRPr lang="en-US"/>
        </a:p>
      </dgm:t>
    </dgm:pt>
    <dgm:pt modelId="{07A8BEB2-2E81-5D45-BBDC-06977A6353C6}" type="pres">
      <dgm:prSet presAssocID="{6DDF26A8-3908-6848-AA81-2E75922F12B3}" presName="compositeShape" presStyleCnt="0">
        <dgm:presLayoutVars>
          <dgm:chMax val="7"/>
          <dgm:dir/>
          <dgm:resizeHandles val="exact"/>
        </dgm:presLayoutVars>
      </dgm:prSet>
      <dgm:spPr/>
    </dgm:pt>
    <dgm:pt modelId="{648817F3-B252-0D48-9D54-FB0A2B453601}" type="pres">
      <dgm:prSet presAssocID="{DAB33046-CDE5-284D-80B6-B407DF691EF7}" presName="circ1" presStyleLbl="vennNode1" presStyleIdx="0" presStyleCnt="3"/>
      <dgm:spPr/>
    </dgm:pt>
    <dgm:pt modelId="{252F9BC9-693A-FD46-B209-8A4664CA4EE8}" type="pres">
      <dgm:prSet presAssocID="{DAB33046-CDE5-284D-80B6-B407DF691EF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C2E10D9-2A38-1148-BCA9-AB5FBAF07332}" type="pres">
      <dgm:prSet presAssocID="{88724A1B-6CC5-EB4A-9823-BF68C7A61017}" presName="circ2" presStyleLbl="vennNode1" presStyleIdx="1" presStyleCnt="3"/>
      <dgm:spPr/>
    </dgm:pt>
    <dgm:pt modelId="{EDC60667-7AEC-3840-AF57-378C77922C0D}" type="pres">
      <dgm:prSet presAssocID="{88724A1B-6CC5-EB4A-9823-BF68C7A6101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F9BA92C-2826-284E-9AD6-D279B53A0590}" type="pres">
      <dgm:prSet presAssocID="{A460557B-144F-CA4F-8C78-C0EB19A12F73}" presName="circ3" presStyleLbl="vennNode1" presStyleIdx="2" presStyleCnt="3"/>
      <dgm:spPr/>
    </dgm:pt>
    <dgm:pt modelId="{7B1D8D2D-1A38-4744-B9AB-79EE320DA5CF}" type="pres">
      <dgm:prSet presAssocID="{A460557B-144F-CA4F-8C78-C0EB19A12F73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5715C26-EDC6-5E43-A210-C5EA985D50E0}" srcId="{6DDF26A8-3908-6848-AA81-2E75922F12B3}" destId="{88724A1B-6CC5-EB4A-9823-BF68C7A61017}" srcOrd="1" destOrd="0" parTransId="{97B815BE-0771-2546-90FA-E27EE590D5D7}" sibTransId="{54CAE8E0-3D14-0441-9AAC-AFA5FF177140}"/>
    <dgm:cxn modelId="{EA8ED035-C1F0-DA46-A990-3192CF0C2A3D}" type="presOf" srcId="{A460557B-144F-CA4F-8C78-C0EB19A12F73}" destId="{3F9BA92C-2826-284E-9AD6-D279B53A0590}" srcOrd="0" destOrd="0" presId="urn:microsoft.com/office/officeart/2005/8/layout/venn1"/>
    <dgm:cxn modelId="{AA05A852-D7C1-2045-9DBC-BFDA1772A5B1}" type="presOf" srcId="{DAB33046-CDE5-284D-80B6-B407DF691EF7}" destId="{252F9BC9-693A-FD46-B209-8A4664CA4EE8}" srcOrd="1" destOrd="0" presId="urn:microsoft.com/office/officeart/2005/8/layout/venn1"/>
    <dgm:cxn modelId="{BAD6225E-47B1-5B42-A929-CA006CD258B7}" type="presOf" srcId="{A460557B-144F-CA4F-8C78-C0EB19A12F73}" destId="{7B1D8D2D-1A38-4744-B9AB-79EE320DA5CF}" srcOrd="1" destOrd="0" presId="urn:microsoft.com/office/officeart/2005/8/layout/venn1"/>
    <dgm:cxn modelId="{56EB0593-D147-054C-AA94-CFA32CE075D7}" type="presOf" srcId="{DAB33046-CDE5-284D-80B6-B407DF691EF7}" destId="{648817F3-B252-0D48-9D54-FB0A2B453601}" srcOrd="0" destOrd="0" presId="urn:microsoft.com/office/officeart/2005/8/layout/venn1"/>
    <dgm:cxn modelId="{2AFBACAF-AF4B-2C4E-936D-A4E5A4978D51}" srcId="{6DDF26A8-3908-6848-AA81-2E75922F12B3}" destId="{A460557B-144F-CA4F-8C78-C0EB19A12F73}" srcOrd="2" destOrd="0" parTransId="{782FB360-D156-3845-9F20-1828D262D2FC}" sibTransId="{35E582A1-B2D5-D44C-A1BD-C71F829C2BA2}"/>
    <dgm:cxn modelId="{D0BAC0CB-0C1A-D24F-BA04-EA1B81147742}" type="presOf" srcId="{88724A1B-6CC5-EB4A-9823-BF68C7A61017}" destId="{EC2E10D9-2A38-1148-BCA9-AB5FBAF07332}" srcOrd="0" destOrd="0" presId="urn:microsoft.com/office/officeart/2005/8/layout/venn1"/>
    <dgm:cxn modelId="{09A4F2CB-6D26-E641-8E69-6B4067C50249}" type="presOf" srcId="{6DDF26A8-3908-6848-AA81-2E75922F12B3}" destId="{07A8BEB2-2E81-5D45-BBDC-06977A6353C6}" srcOrd="0" destOrd="0" presId="urn:microsoft.com/office/officeart/2005/8/layout/venn1"/>
    <dgm:cxn modelId="{138DA2D1-D444-CB46-AD67-451458C84D20}" type="presOf" srcId="{88724A1B-6CC5-EB4A-9823-BF68C7A61017}" destId="{EDC60667-7AEC-3840-AF57-378C77922C0D}" srcOrd="1" destOrd="0" presId="urn:microsoft.com/office/officeart/2005/8/layout/venn1"/>
    <dgm:cxn modelId="{5899DED5-8F24-A84E-99B0-E6E92339868F}" srcId="{6DDF26A8-3908-6848-AA81-2E75922F12B3}" destId="{DAB33046-CDE5-284D-80B6-B407DF691EF7}" srcOrd="0" destOrd="0" parTransId="{D6405159-E311-8F4C-B058-D7D836F65B84}" sibTransId="{300BD433-AE5E-954C-92BC-A045053CBB60}"/>
    <dgm:cxn modelId="{E6858545-DED8-BC4C-992D-34308952949C}" type="presParOf" srcId="{07A8BEB2-2E81-5D45-BBDC-06977A6353C6}" destId="{648817F3-B252-0D48-9D54-FB0A2B453601}" srcOrd="0" destOrd="0" presId="urn:microsoft.com/office/officeart/2005/8/layout/venn1"/>
    <dgm:cxn modelId="{1972F998-96C8-A240-B0FE-53D4C7DD252F}" type="presParOf" srcId="{07A8BEB2-2E81-5D45-BBDC-06977A6353C6}" destId="{252F9BC9-693A-FD46-B209-8A4664CA4EE8}" srcOrd="1" destOrd="0" presId="urn:microsoft.com/office/officeart/2005/8/layout/venn1"/>
    <dgm:cxn modelId="{FA47F2E4-C328-A04A-9ED2-0268E59F0C3B}" type="presParOf" srcId="{07A8BEB2-2E81-5D45-BBDC-06977A6353C6}" destId="{EC2E10D9-2A38-1148-BCA9-AB5FBAF07332}" srcOrd="2" destOrd="0" presId="urn:microsoft.com/office/officeart/2005/8/layout/venn1"/>
    <dgm:cxn modelId="{2830ACBF-E0AD-0A43-9495-8B0BB98C030F}" type="presParOf" srcId="{07A8BEB2-2E81-5D45-BBDC-06977A6353C6}" destId="{EDC60667-7AEC-3840-AF57-378C77922C0D}" srcOrd="3" destOrd="0" presId="urn:microsoft.com/office/officeart/2005/8/layout/venn1"/>
    <dgm:cxn modelId="{AA25061A-A73A-0D46-AF0F-D14595E0B40E}" type="presParOf" srcId="{07A8BEB2-2E81-5D45-BBDC-06977A6353C6}" destId="{3F9BA92C-2826-284E-9AD6-D279B53A0590}" srcOrd="4" destOrd="0" presId="urn:microsoft.com/office/officeart/2005/8/layout/venn1"/>
    <dgm:cxn modelId="{30AD5672-09D7-0B47-A3A8-584B663D773B}" type="presParOf" srcId="{07A8BEB2-2E81-5D45-BBDC-06977A6353C6}" destId="{7B1D8D2D-1A38-4744-B9AB-79EE320DA5CF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448BD3-5CCE-4C11-9569-07DD778FC0D6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2CFB49E-0BA1-437E-9F1D-75C6DCCDC518}">
      <dgm:prSet/>
      <dgm:spPr/>
      <dgm:t>
        <a:bodyPr/>
        <a:lstStyle/>
        <a:p>
          <a:r>
            <a:rPr lang="en-US" dirty="0"/>
            <a:t>600 names</a:t>
          </a:r>
        </a:p>
      </dgm:t>
    </dgm:pt>
    <dgm:pt modelId="{39916400-C3AD-4A21-B1E4-E3BD8595F6A5}" type="parTrans" cxnId="{5F7412D2-C114-4C0E-8FB2-10BAE91E3482}">
      <dgm:prSet/>
      <dgm:spPr/>
      <dgm:t>
        <a:bodyPr/>
        <a:lstStyle/>
        <a:p>
          <a:endParaRPr lang="en-US"/>
        </a:p>
      </dgm:t>
    </dgm:pt>
    <dgm:pt modelId="{CF7E8A2A-A856-422B-A6A9-1B06B660D80C}" type="sibTrans" cxnId="{5F7412D2-C114-4C0E-8FB2-10BAE91E3482}">
      <dgm:prSet/>
      <dgm:spPr/>
      <dgm:t>
        <a:bodyPr/>
        <a:lstStyle/>
        <a:p>
          <a:endParaRPr lang="en-US"/>
        </a:p>
      </dgm:t>
    </dgm:pt>
    <dgm:pt modelId="{9AF9CDC7-26A1-4396-B99D-7D8FAD076C23}">
      <dgm:prSet/>
      <dgm:spPr/>
      <dgm:t>
        <a:bodyPr/>
        <a:lstStyle/>
        <a:p>
          <a:r>
            <a:rPr lang="en-US"/>
            <a:t>60 inquires</a:t>
          </a:r>
        </a:p>
      </dgm:t>
    </dgm:pt>
    <dgm:pt modelId="{125367C3-9FCC-44B7-8550-105605919739}" type="parTrans" cxnId="{46F76ACE-4D9C-442F-B4FE-CC914AF94258}">
      <dgm:prSet/>
      <dgm:spPr/>
      <dgm:t>
        <a:bodyPr/>
        <a:lstStyle/>
        <a:p>
          <a:endParaRPr lang="en-US"/>
        </a:p>
      </dgm:t>
    </dgm:pt>
    <dgm:pt modelId="{8E5558C4-4C5B-400F-8BAE-9B332AE4123B}" type="sibTrans" cxnId="{46F76ACE-4D9C-442F-B4FE-CC914AF94258}">
      <dgm:prSet/>
      <dgm:spPr/>
      <dgm:t>
        <a:bodyPr/>
        <a:lstStyle/>
        <a:p>
          <a:endParaRPr lang="en-US"/>
        </a:p>
      </dgm:t>
    </dgm:pt>
    <dgm:pt modelId="{944A0FEC-426F-43BB-98C3-6562A13627EF}">
      <dgm:prSet/>
      <dgm:spPr/>
      <dgm:t>
        <a:bodyPr/>
        <a:lstStyle/>
        <a:p>
          <a:r>
            <a:rPr lang="en-US"/>
            <a:t>12 appointments</a:t>
          </a:r>
        </a:p>
      </dgm:t>
    </dgm:pt>
    <dgm:pt modelId="{C081E1E7-F4CF-46F4-A76F-72A944E56BC0}" type="parTrans" cxnId="{3572E8FD-200A-48CC-BB69-0AC396F11305}">
      <dgm:prSet/>
      <dgm:spPr/>
      <dgm:t>
        <a:bodyPr/>
        <a:lstStyle/>
        <a:p>
          <a:endParaRPr lang="en-US"/>
        </a:p>
      </dgm:t>
    </dgm:pt>
    <dgm:pt modelId="{76094996-7754-4E77-8585-F089B206E69C}" type="sibTrans" cxnId="{3572E8FD-200A-48CC-BB69-0AC396F11305}">
      <dgm:prSet/>
      <dgm:spPr/>
      <dgm:t>
        <a:bodyPr/>
        <a:lstStyle/>
        <a:p>
          <a:endParaRPr lang="en-US"/>
        </a:p>
      </dgm:t>
    </dgm:pt>
    <dgm:pt modelId="{DAF3C36E-875A-4BBC-9047-3AA30EF9CFA5}">
      <dgm:prSet/>
      <dgm:spPr/>
      <dgm:t>
        <a:bodyPr/>
        <a:lstStyle/>
        <a:p>
          <a:r>
            <a:rPr lang="en-US"/>
            <a:t>$59,260 in cash revenue </a:t>
          </a:r>
        </a:p>
      </dgm:t>
    </dgm:pt>
    <dgm:pt modelId="{1129F28D-E5FD-41E9-8888-AAAC1E59B05F}" type="parTrans" cxnId="{E100C16D-FA8C-4DE2-BCFF-BA4EC02E4825}">
      <dgm:prSet/>
      <dgm:spPr/>
      <dgm:t>
        <a:bodyPr/>
        <a:lstStyle/>
        <a:p>
          <a:endParaRPr lang="en-US"/>
        </a:p>
      </dgm:t>
    </dgm:pt>
    <dgm:pt modelId="{EB0CFC83-C950-492E-A8F6-7C5A6EEB21F4}" type="sibTrans" cxnId="{E100C16D-FA8C-4DE2-BCFF-BA4EC02E4825}">
      <dgm:prSet/>
      <dgm:spPr/>
      <dgm:t>
        <a:bodyPr/>
        <a:lstStyle/>
        <a:p>
          <a:endParaRPr lang="en-US"/>
        </a:p>
      </dgm:t>
    </dgm:pt>
    <dgm:pt modelId="{FB4723C2-94C8-3445-A1AF-93482B9C4835}" type="pres">
      <dgm:prSet presAssocID="{9C448BD3-5CCE-4C11-9569-07DD778FC0D6}" presName="outerComposite" presStyleCnt="0">
        <dgm:presLayoutVars>
          <dgm:chMax val="5"/>
          <dgm:dir/>
          <dgm:resizeHandles val="exact"/>
        </dgm:presLayoutVars>
      </dgm:prSet>
      <dgm:spPr/>
    </dgm:pt>
    <dgm:pt modelId="{42BCDA45-4B8D-1E41-8F8E-C3AE29A0F271}" type="pres">
      <dgm:prSet presAssocID="{9C448BD3-5CCE-4C11-9569-07DD778FC0D6}" presName="dummyMaxCanvas" presStyleCnt="0">
        <dgm:presLayoutVars/>
      </dgm:prSet>
      <dgm:spPr/>
    </dgm:pt>
    <dgm:pt modelId="{2569A9E8-712B-DE45-B646-E8AD1EE6A1AB}" type="pres">
      <dgm:prSet presAssocID="{9C448BD3-5CCE-4C11-9569-07DD778FC0D6}" presName="FourNodes_1" presStyleLbl="node1" presStyleIdx="0" presStyleCnt="4">
        <dgm:presLayoutVars>
          <dgm:bulletEnabled val="1"/>
        </dgm:presLayoutVars>
      </dgm:prSet>
      <dgm:spPr/>
    </dgm:pt>
    <dgm:pt modelId="{165BFC57-507D-284E-9E03-B2AA4FBC4D38}" type="pres">
      <dgm:prSet presAssocID="{9C448BD3-5CCE-4C11-9569-07DD778FC0D6}" presName="FourNodes_2" presStyleLbl="node1" presStyleIdx="1" presStyleCnt="4">
        <dgm:presLayoutVars>
          <dgm:bulletEnabled val="1"/>
        </dgm:presLayoutVars>
      </dgm:prSet>
      <dgm:spPr/>
    </dgm:pt>
    <dgm:pt modelId="{BBF16739-9341-4B46-A795-1174A517B042}" type="pres">
      <dgm:prSet presAssocID="{9C448BD3-5CCE-4C11-9569-07DD778FC0D6}" presName="FourNodes_3" presStyleLbl="node1" presStyleIdx="2" presStyleCnt="4">
        <dgm:presLayoutVars>
          <dgm:bulletEnabled val="1"/>
        </dgm:presLayoutVars>
      </dgm:prSet>
      <dgm:spPr/>
    </dgm:pt>
    <dgm:pt modelId="{878C6CA5-DBBC-A846-A08E-4DE84E78BF5C}" type="pres">
      <dgm:prSet presAssocID="{9C448BD3-5CCE-4C11-9569-07DD778FC0D6}" presName="FourNodes_4" presStyleLbl="node1" presStyleIdx="3" presStyleCnt="4">
        <dgm:presLayoutVars>
          <dgm:bulletEnabled val="1"/>
        </dgm:presLayoutVars>
      </dgm:prSet>
      <dgm:spPr/>
    </dgm:pt>
    <dgm:pt modelId="{074BE8F3-7296-464B-95A8-25CCE098A158}" type="pres">
      <dgm:prSet presAssocID="{9C448BD3-5CCE-4C11-9569-07DD778FC0D6}" presName="FourConn_1-2" presStyleLbl="fgAccFollowNode1" presStyleIdx="0" presStyleCnt="3">
        <dgm:presLayoutVars>
          <dgm:bulletEnabled val="1"/>
        </dgm:presLayoutVars>
      </dgm:prSet>
      <dgm:spPr/>
    </dgm:pt>
    <dgm:pt modelId="{EF356A5C-AE4D-F94B-8EB0-65DB2002CEAE}" type="pres">
      <dgm:prSet presAssocID="{9C448BD3-5CCE-4C11-9569-07DD778FC0D6}" presName="FourConn_2-3" presStyleLbl="fgAccFollowNode1" presStyleIdx="1" presStyleCnt="3">
        <dgm:presLayoutVars>
          <dgm:bulletEnabled val="1"/>
        </dgm:presLayoutVars>
      </dgm:prSet>
      <dgm:spPr/>
    </dgm:pt>
    <dgm:pt modelId="{49EAD4D1-128D-244A-8ECC-6A609DA2D99A}" type="pres">
      <dgm:prSet presAssocID="{9C448BD3-5CCE-4C11-9569-07DD778FC0D6}" presName="FourConn_3-4" presStyleLbl="fgAccFollowNode1" presStyleIdx="2" presStyleCnt="3">
        <dgm:presLayoutVars>
          <dgm:bulletEnabled val="1"/>
        </dgm:presLayoutVars>
      </dgm:prSet>
      <dgm:spPr/>
    </dgm:pt>
    <dgm:pt modelId="{986C23E3-A5A9-E04B-B481-EC56FD3CA761}" type="pres">
      <dgm:prSet presAssocID="{9C448BD3-5CCE-4C11-9569-07DD778FC0D6}" presName="FourNodes_1_text" presStyleLbl="node1" presStyleIdx="3" presStyleCnt="4">
        <dgm:presLayoutVars>
          <dgm:bulletEnabled val="1"/>
        </dgm:presLayoutVars>
      </dgm:prSet>
      <dgm:spPr/>
    </dgm:pt>
    <dgm:pt modelId="{2DBE7574-C2FE-C646-BFE6-28D06129E26A}" type="pres">
      <dgm:prSet presAssocID="{9C448BD3-5CCE-4C11-9569-07DD778FC0D6}" presName="FourNodes_2_text" presStyleLbl="node1" presStyleIdx="3" presStyleCnt="4">
        <dgm:presLayoutVars>
          <dgm:bulletEnabled val="1"/>
        </dgm:presLayoutVars>
      </dgm:prSet>
      <dgm:spPr/>
    </dgm:pt>
    <dgm:pt modelId="{B99CC593-AFB5-2040-BECA-E4AD1BE0BCF9}" type="pres">
      <dgm:prSet presAssocID="{9C448BD3-5CCE-4C11-9569-07DD778FC0D6}" presName="FourNodes_3_text" presStyleLbl="node1" presStyleIdx="3" presStyleCnt="4">
        <dgm:presLayoutVars>
          <dgm:bulletEnabled val="1"/>
        </dgm:presLayoutVars>
      </dgm:prSet>
      <dgm:spPr/>
    </dgm:pt>
    <dgm:pt modelId="{68E79EB2-7C7B-8A42-938B-5BFAEF967B22}" type="pres">
      <dgm:prSet presAssocID="{9C448BD3-5CCE-4C11-9569-07DD778FC0D6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CF8FA204-A312-764A-A3E1-A27C132641A4}" type="presOf" srcId="{944A0FEC-426F-43BB-98C3-6562A13627EF}" destId="{B99CC593-AFB5-2040-BECA-E4AD1BE0BCF9}" srcOrd="1" destOrd="0" presId="urn:microsoft.com/office/officeart/2005/8/layout/vProcess5"/>
    <dgm:cxn modelId="{583A8521-1D11-A741-BB4A-9D82F7A27ACB}" type="presOf" srcId="{52CFB49E-0BA1-437E-9F1D-75C6DCCDC518}" destId="{2569A9E8-712B-DE45-B646-E8AD1EE6A1AB}" srcOrd="0" destOrd="0" presId="urn:microsoft.com/office/officeart/2005/8/layout/vProcess5"/>
    <dgm:cxn modelId="{B7200B40-5F49-6B44-9E3F-991BA25A4017}" type="presOf" srcId="{52CFB49E-0BA1-437E-9F1D-75C6DCCDC518}" destId="{986C23E3-A5A9-E04B-B481-EC56FD3CA761}" srcOrd="1" destOrd="0" presId="urn:microsoft.com/office/officeart/2005/8/layout/vProcess5"/>
    <dgm:cxn modelId="{1CFDBA50-BE09-804B-B1D8-0FA172A95D83}" type="presOf" srcId="{9AF9CDC7-26A1-4396-B99D-7D8FAD076C23}" destId="{2DBE7574-C2FE-C646-BFE6-28D06129E26A}" srcOrd="1" destOrd="0" presId="urn:microsoft.com/office/officeart/2005/8/layout/vProcess5"/>
    <dgm:cxn modelId="{4C632F5E-6297-914E-BC05-3EF6C0B2AAA3}" type="presOf" srcId="{944A0FEC-426F-43BB-98C3-6562A13627EF}" destId="{BBF16739-9341-4B46-A795-1174A517B042}" srcOrd="0" destOrd="0" presId="urn:microsoft.com/office/officeart/2005/8/layout/vProcess5"/>
    <dgm:cxn modelId="{E100C16D-FA8C-4DE2-BCFF-BA4EC02E4825}" srcId="{9C448BD3-5CCE-4C11-9569-07DD778FC0D6}" destId="{DAF3C36E-875A-4BBC-9047-3AA30EF9CFA5}" srcOrd="3" destOrd="0" parTransId="{1129F28D-E5FD-41E9-8888-AAAC1E59B05F}" sibTransId="{EB0CFC83-C950-492E-A8F6-7C5A6EEB21F4}"/>
    <dgm:cxn modelId="{8BB67279-BAE6-3740-ADFE-77070C2F0AF6}" type="presOf" srcId="{76094996-7754-4E77-8585-F089B206E69C}" destId="{49EAD4D1-128D-244A-8ECC-6A609DA2D99A}" srcOrd="0" destOrd="0" presId="urn:microsoft.com/office/officeart/2005/8/layout/vProcess5"/>
    <dgm:cxn modelId="{1A7C4C85-4AAF-6F43-B429-8D24CED80C2A}" type="presOf" srcId="{CF7E8A2A-A856-422B-A6A9-1B06B660D80C}" destId="{074BE8F3-7296-464B-95A8-25CCE098A158}" srcOrd="0" destOrd="0" presId="urn:microsoft.com/office/officeart/2005/8/layout/vProcess5"/>
    <dgm:cxn modelId="{DAA805B1-74A4-5342-A713-67DC3D8FEEFE}" type="presOf" srcId="{9AF9CDC7-26A1-4396-B99D-7D8FAD076C23}" destId="{165BFC57-507D-284E-9E03-B2AA4FBC4D38}" srcOrd="0" destOrd="0" presId="urn:microsoft.com/office/officeart/2005/8/layout/vProcess5"/>
    <dgm:cxn modelId="{D42CE8C5-2365-5A42-B3FB-C6F53D14EEF9}" type="presOf" srcId="{DAF3C36E-875A-4BBC-9047-3AA30EF9CFA5}" destId="{878C6CA5-DBBC-A846-A08E-4DE84E78BF5C}" srcOrd="0" destOrd="0" presId="urn:microsoft.com/office/officeart/2005/8/layout/vProcess5"/>
    <dgm:cxn modelId="{46F76ACE-4D9C-442F-B4FE-CC914AF94258}" srcId="{9C448BD3-5CCE-4C11-9569-07DD778FC0D6}" destId="{9AF9CDC7-26A1-4396-B99D-7D8FAD076C23}" srcOrd="1" destOrd="0" parTransId="{125367C3-9FCC-44B7-8550-105605919739}" sibTransId="{8E5558C4-4C5B-400F-8BAE-9B332AE4123B}"/>
    <dgm:cxn modelId="{17E325D0-2742-644D-9CA0-8441CBB31757}" type="presOf" srcId="{DAF3C36E-875A-4BBC-9047-3AA30EF9CFA5}" destId="{68E79EB2-7C7B-8A42-938B-5BFAEF967B22}" srcOrd="1" destOrd="0" presId="urn:microsoft.com/office/officeart/2005/8/layout/vProcess5"/>
    <dgm:cxn modelId="{5F7412D2-C114-4C0E-8FB2-10BAE91E3482}" srcId="{9C448BD3-5CCE-4C11-9569-07DD778FC0D6}" destId="{52CFB49E-0BA1-437E-9F1D-75C6DCCDC518}" srcOrd="0" destOrd="0" parTransId="{39916400-C3AD-4A21-B1E4-E3BD8595F6A5}" sibTransId="{CF7E8A2A-A856-422B-A6A9-1B06B660D80C}"/>
    <dgm:cxn modelId="{5472FCD2-0349-864D-B1DC-04CB9C0728D5}" type="presOf" srcId="{8E5558C4-4C5B-400F-8BAE-9B332AE4123B}" destId="{EF356A5C-AE4D-F94B-8EB0-65DB2002CEAE}" srcOrd="0" destOrd="0" presId="urn:microsoft.com/office/officeart/2005/8/layout/vProcess5"/>
    <dgm:cxn modelId="{1CD5DBEB-6363-8643-BD26-D55418C06FEA}" type="presOf" srcId="{9C448BD3-5CCE-4C11-9569-07DD778FC0D6}" destId="{FB4723C2-94C8-3445-A1AF-93482B9C4835}" srcOrd="0" destOrd="0" presId="urn:microsoft.com/office/officeart/2005/8/layout/vProcess5"/>
    <dgm:cxn modelId="{3572E8FD-200A-48CC-BB69-0AC396F11305}" srcId="{9C448BD3-5CCE-4C11-9569-07DD778FC0D6}" destId="{944A0FEC-426F-43BB-98C3-6562A13627EF}" srcOrd="2" destOrd="0" parTransId="{C081E1E7-F4CF-46F4-A76F-72A944E56BC0}" sibTransId="{76094996-7754-4E77-8585-F089B206E69C}"/>
    <dgm:cxn modelId="{B6FCB705-0868-4349-8400-F2BEEF1AB47F}" type="presParOf" srcId="{FB4723C2-94C8-3445-A1AF-93482B9C4835}" destId="{42BCDA45-4B8D-1E41-8F8E-C3AE29A0F271}" srcOrd="0" destOrd="0" presId="urn:microsoft.com/office/officeart/2005/8/layout/vProcess5"/>
    <dgm:cxn modelId="{932F8C2E-7D02-DA40-8445-7B79CEE75C7D}" type="presParOf" srcId="{FB4723C2-94C8-3445-A1AF-93482B9C4835}" destId="{2569A9E8-712B-DE45-B646-E8AD1EE6A1AB}" srcOrd="1" destOrd="0" presId="urn:microsoft.com/office/officeart/2005/8/layout/vProcess5"/>
    <dgm:cxn modelId="{38597BE7-101A-8546-B93F-8C26E79D99A7}" type="presParOf" srcId="{FB4723C2-94C8-3445-A1AF-93482B9C4835}" destId="{165BFC57-507D-284E-9E03-B2AA4FBC4D38}" srcOrd="2" destOrd="0" presId="urn:microsoft.com/office/officeart/2005/8/layout/vProcess5"/>
    <dgm:cxn modelId="{EA43F1EF-A060-6A40-9B7D-A8D0844EB204}" type="presParOf" srcId="{FB4723C2-94C8-3445-A1AF-93482B9C4835}" destId="{BBF16739-9341-4B46-A795-1174A517B042}" srcOrd="3" destOrd="0" presId="urn:microsoft.com/office/officeart/2005/8/layout/vProcess5"/>
    <dgm:cxn modelId="{C3C9A5DB-9A6B-2640-B2F3-99ADC23D0000}" type="presParOf" srcId="{FB4723C2-94C8-3445-A1AF-93482B9C4835}" destId="{878C6CA5-DBBC-A846-A08E-4DE84E78BF5C}" srcOrd="4" destOrd="0" presId="urn:microsoft.com/office/officeart/2005/8/layout/vProcess5"/>
    <dgm:cxn modelId="{4086CC37-83E3-2341-8498-9B26549C0667}" type="presParOf" srcId="{FB4723C2-94C8-3445-A1AF-93482B9C4835}" destId="{074BE8F3-7296-464B-95A8-25CCE098A158}" srcOrd="5" destOrd="0" presId="urn:microsoft.com/office/officeart/2005/8/layout/vProcess5"/>
    <dgm:cxn modelId="{5C483D8A-E9CD-6E4B-B3ED-39BA6B136275}" type="presParOf" srcId="{FB4723C2-94C8-3445-A1AF-93482B9C4835}" destId="{EF356A5C-AE4D-F94B-8EB0-65DB2002CEAE}" srcOrd="6" destOrd="0" presId="urn:microsoft.com/office/officeart/2005/8/layout/vProcess5"/>
    <dgm:cxn modelId="{8156E8B5-ABB6-4D46-A24A-04B268B1E0F6}" type="presParOf" srcId="{FB4723C2-94C8-3445-A1AF-93482B9C4835}" destId="{49EAD4D1-128D-244A-8ECC-6A609DA2D99A}" srcOrd="7" destOrd="0" presId="urn:microsoft.com/office/officeart/2005/8/layout/vProcess5"/>
    <dgm:cxn modelId="{04F7DD28-7A81-6645-9A10-E359E86DF3F7}" type="presParOf" srcId="{FB4723C2-94C8-3445-A1AF-93482B9C4835}" destId="{986C23E3-A5A9-E04B-B481-EC56FD3CA761}" srcOrd="8" destOrd="0" presId="urn:microsoft.com/office/officeart/2005/8/layout/vProcess5"/>
    <dgm:cxn modelId="{7AD46775-37E0-0F41-948E-6652A525D685}" type="presParOf" srcId="{FB4723C2-94C8-3445-A1AF-93482B9C4835}" destId="{2DBE7574-C2FE-C646-BFE6-28D06129E26A}" srcOrd="9" destOrd="0" presId="urn:microsoft.com/office/officeart/2005/8/layout/vProcess5"/>
    <dgm:cxn modelId="{E94242D0-9FEF-8D4A-8154-9512D4F72562}" type="presParOf" srcId="{FB4723C2-94C8-3445-A1AF-93482B9C4835}" destId="{B99CC593-AFB5-2040-BECA-E4AD1BE0BCF9}" srcOrd="10" destOrd="0" presId="urn:microsoft.com/office/officeart/2005/8/layout/vProcess5"/>
    <dgm:cxn modelId="{87A917A7-5149-5842-B7AC-732932C5A554}" type="presParOf" srcId="{FB4723C2-94C8-3445-A1AF-93482B9C4835}" destId="{68E79EB2-7C7B-8A42-938B-5BFAEF967B2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8817F3-B252-0D48-9D54-FB0A2B453601}">
      <dsp:nvSpPr>
        <dsp:cNvPr id="0" name=""/>
        <dsp:cNvSpPr/>
      </dsp:nvSpPr>
      <dsp:spPr>
        <a:xfrm>
          <a:off x="3666042" y="67189"/>
          <a:ext cx="3225114" cy="322511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Dream Outcome</a:t>
          </a:r>
        </a:p>
      </dsp:txBody>
      <dsp:txXfrm>
        <a:off x="4096058" y="631584"/>
        <a:ext cx="2365083" cy="1451301"/>
      </dsp:txXfrm>
    </dsp:sp>
    <dsp:sp modelId="{EC2E10D9-2A38-1148-BCA9-AB5FBAF07332}">
      <dsp:nvSpPr>
        <dsp:cNvPr id="0" name=""/>
        <dsp:cNvSpPr/>
      </dsp:nvSpPr>
      <dsp:spPr>
        <a:xfrm>
          <a:off x="4829771" y="2082886"/>
          <a:ext cx="3225114" cy="322511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Most Pressing Problem</a:t>
          </a:r>
        </a:p>
      </dsp:txBody>
      <dsp:txXfrm>
        <a:off x="5816119" y="2916040"/>
        <a:ext cx="1935068" cy="1773812"/>
      </dsp:txXfrm>
    </dsp:sp>
    <dsp:sp modelId="{3F9BA92C-2826-284E-9AD6-D279B53A0590}">
      <dsp:nvSpPr>
        <dsp:cNvPr id="0" name=""/>
        <dsp:cNvSpPr/>
      </dsp:nvSpPr>
      <dsp:spPr>
        <a:xfrm>
          <a:off x="2502314" y="2082886"/>
          <a:ext cx="3225114" cy="322511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The Hidden Pain</a:t>
          </a:r>
        </a:p>
      </dsp:txBody>
      <dsp:txXfrm>
        <a:off x="2806012" y="2916040"/>
        <a:ext cx="1935068" cy="17738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69A9E8-712B-DE45-B646-E8AD1EE6A1AB}">
      <dsp:nvSpPr>
        <dsp:cNvPr id="0" name=""/>
        <dsp:cNvSpPr/>
      </dsp:nvSpPr>
      <dsp:spPr>
        <a:xfrm>
          <a:off x="0" y="0"/>
          <a:ext cx="3548594" cy="11104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600 names</a:t>
          </a:r>
        </a:p>
      </dsp:txBody>
      <dsp:txXfrm>
        <a:off x="32524" y="32524"/>
        <a:ext cx="2256490" cy="1045409"/>
      </dsp:txXfrm>
    </dsp:sp>
    <dsp:sp modelId="{165BFC57-507D-284E-9E03-B2AA4FBC4D38}">
      <dsp:nvSpPr>
        <dsp:cNvPr id="0" name=""/>
        <dsp:cNvSpPr/>
      </dsp:nvSpPr>
      <dsp:spPr>
        <a:xfrm>
          <a:off x="297194" y="1312359"/>
          <a:ext cx="3548594" cy="11104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60 inquires</a:t>
          </a:r>
        </a:p>
      </dsp:txBody>
      <dsp:txXfrm>
        <a:off x="329718" y="1344883"/>
        <a:ext cx="2464553" cy="1045409"/>
      </dsp:txXfrm>
    </dsp:sp>
    <dsp:sp modelId="{BBF16739-9341-4B46-A795-1174A517B042}">
      <dsp:nvSpPr>
        <dsp:cNvPr id="0" name=""/>
        <dsp:cNvSpPr/>
      </dsp:nvSpPr>
      <dsp:spPr>
        <a:xfrm>
          <a:off x="589953" y="2624718"/>
          <a:ext cx="3548594" cy="11104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12 appointments</a:t>
          </a:r>
        </a:p>
      </dsp:txBody>
      <dsp:txXfrm>
        <a:off x="622477" y="2657242"/>
        <a:ext cx="2468989" cy="1045409"/>
      </dsp:txXfrm>
    </dsp:sp>
    <dsp:sp modelId="{878C6CA5-DBBC-A846-A08E-4DE84E78BF5C}">
      <dsp:nvSpPr>
        <dsp:cNvPr id="0" name=""/>
        <dsp:cNvSpPr/>
      </dsp:nvSpPr>
      <dsp:spPr>
        <a:xfrm>
          <a:off x="887148" y="3937078"/>
          <a:ext cx="3548594" cy="11104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$59,260 in cash revenue </a:t>
          </a:r>
        </a:p>
      </dsp:txBody>
      <dsp:txXfrm>
        <a:off x="919672" y="3969602"/>
        <a:ext cx="2464553" cy="1045409"/>
      </dsp:txXfrm>
    </dsp:sp>
    <dsp:sp modelId="{074BE8F3-7296-464B-95A8-25CCE098A158}">
      <dsp:nvSpPr>
        <dsp:cNvPr id="0" name=""/>
        <dsp:cNvSpPr/>
      </dsp:nvSpPr>
      <dsp:spPr>
        <a:xfrm>
          <a:off x="2826796" y="850509"/>
          <a:ext cx="721797" cy="72179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2989200" y="850509"/>
        <a:ext cx="396989" cy="543152"/>
      </dsp:txXfrm>
    </dsp:sp>
    <dsp:sp modelId="{EF356A5C-AE4D-F94B-8EB0-65DB2002CEAE}">
      <dsp:nvSpPr>
        <dsp:cNvPr id="0" name=""/>
        <dsp:cNvSpPr/>
      </dsp:nvSpPr>
      <dsp:spPr>
        <a:xfrm>
          <a:off x="3123991" y="2162869"/>
          <a:ext cx="721797" cy="72179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3286395" y="2162869"/>
        <a:ext cx="396989" cy="543152"/>
      </dsp:txXfrm>
    </dsp:sp>
    <dsp:sp modelId="{49EAD4D1-128D-244A-8ECC-6A609DA2D99A}">
      <dsp:nvSpPr>
        <dsp:cNvPr id="0" name=""/>
        <dsp:cNvSpPr/>
      </dsp:nvSpPr>
      <dsp:spPr>
        <a:xfrm>
          <a:off x="3416750" y="3475228"/>
          <a:ext cx="721797" cy="72179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3579154" y="3475228"/>
        <a:ext cx="396989" cy="543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FE3029-2209-CC48-99AA-1E0EEF0B8701}" type="datetimeFigureOut">
              <a:rPr lang="en-US" smtClean="0"/>
              <a:t>4/10/23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C5EB9-F125-C347-A965-92D41F98B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98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C5EB9-F125-C347-A965-92D41F98BC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65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366D3-22C3-AE43-A4CB-85758CD386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266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366D3-22C3-AE43-A4CB-85758CD386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812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C5EB9-F125-C347-A965-92D41F98BC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647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8C2D9-85B2-2248-844F-5612276AE8F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51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8C2D9-85B2-2248-844F-5612276AE8F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7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8C2D9-85B2-2248-844F-5612276AE8F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17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8C2D9-85B2-2248-844F-5612276AE8F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779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8C2D9-85B2-2248-844F-5612276AE8F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16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366D3-22C3-AE43-A4CB-85758CD3868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791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366D3-22C3-AE43-A4CB-85758CD3868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53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C5EB9-F125-C347-A965-92D41F98BC1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4498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366D3-22C3-AE43-A4CB-85758CD3868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22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366D3-22C3-AE43-A4CB-85758CD3868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45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C5EB9-F125-C347-A965-92D41F98BC1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17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366D3-22C3-AE43-A4CB-85758CD3868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591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366D3-22C3-AE43-A4CB-85758CD3868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43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782E3-7D8D-FB41-A0C8-D0CA94B38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6A43E-9A2D-2B42-8A58-1070F791C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9257F-CAF5-714F-A525-740B8CB06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4B2C-8F1A-AA44-817A-A506D1ECF198}" type="datetimeFigureOut">
              <a:rPr lang="en-US" smtClean="0"/>
              <a:t>4/10/23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6CBC9-126C-854A-9A62-6ED8ADDDB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2B184-98E8-F14D-B8CB-DE8A21F3C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7673-A62C-3248-BAEE-639F483A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737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55D99-BC6E-984E-B7C4-AA5C22D81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97845-DDE9-EE46-B08F-1886434B5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507B1-ADFE-874A-9AAB-97DFACEF3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4B2C-8F1A-AA44-817A-A506D1ECF198}" type="datetimeFigureOut">
              <a:rPr lang="en-US" smtClean="0"/>
              <a:t>4/10/23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5326C-F0A0-BB47-A3C4-C6D807AA0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B12DF-0A31-4649-A6E3-C4A1A0ABA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7673-A62C-3248-BAEE-639F483A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63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3215-6155-7044-842C-D0FFCCEDB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B619DC-E29B-724B-971B-3F9B80E12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04F1A-B536-F246-8075-569947D43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4B2C-8F1A-AA44-817A-A506D1ECF198}" type="datetimeFigureOut">
              <a:rPr lang="en-US" smtClean="0"/>
              <a:t>4/10/23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8611F-6F82-F447-9FC3-F518D30AC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83ADD-6577-E846-83CA-A3332EBC0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7673-A62C-3248-BAEE-639F483A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4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05F9E-F1A0-0D4B-8D37-63AA92AAD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0EF9A-6EFE-5241-87B4-F46A12A02D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CA16A4-5DC6-8946-B542-62AC0BE5E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BB7769-CF22-B64D-8F81-E4FA13F62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4B2C-8F1A-AA44-817A-A506D1ECF198}" type="datetimeFigureOut">
              <a:rPr lang="en-US" smtClean="0"/>
              <a:t>4/10/23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5232C2-CCBF-6B40-8C08-F135975B8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A62214-12AE-D849-8DD1-3A07FA6A9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7673-A62C-3248-BAEE-639F483A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8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418BC-431A-8649-9720-3EC41346B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F921C-0D57-6840-B0C3-D6678AE511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91A9DD-E0D8-DF45-B414-67C377135F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E4A0CD-6505-BF4C-A70A-CA0B053B1A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E0CA97-E41A-0C43-9A61-260108E63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B27A60-50E2-CF4A-AB8D-8FF944E45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4B2C-8F1A-AA44-817A-A506D1ECF198}" type="datetimeFigureOut">
              <a:rPr lang="en-US" smtClean="0"/>
              <a:t>4/10/23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39B08A-3293-4544-B7A9-01C9972A0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F5B28B-6FC3-E844-82D0-470647CF9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7673-A62C-3248-BAEE-639F483A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3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C31A6-0336-B145-BAD8-105F63A82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0E0778-684A-5441-9ACB-0482F463F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4B2C-8F1A-AA44-817A-A506D1ECF198}" type="datetimeFigureOut">
              <a:rPr lang="en-US" smtClean="0"/>
              <a:t>4/10/23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D7F6E6-B771-4246-B342-38719AA07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E0BC2F-E453-E042-A4EA-9FA5BB836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7673-A62C-3248-BAEE-639F483A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232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94C873-DC1B-2B47-881B-32ACE189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4B2C-8F1A-AA44-817A-A506D1ECF198}" type="datetimeFigureOut">
              <a:rPr lang="en-US" smtClean="0"/>
              <a:t>4/10/23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AE75DD-17A7-7947-9B9F-AAA27D3D1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524E3A-0548-4243-8365-18717FFE6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7673-A62C-3248-BAEE-639F483A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63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437EB-ED9C-8F42-9FB4-AC44C2099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79A87-BBFD-8F4D-9252-1CCA0C6D3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72D6A-5937-C040-86BE-86CCC9A33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33104C-345A-4646-B80F-E09128E46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4B2C-8F1A-AA44-817A-A506D1ECF198}" type="datetimeFigureOut">
              <a:rPr lang="en-US" smtClean="0"/>
              <a:t>4/10/23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F0AFBD-9230-3A49-AB6F-53A19027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8DF40D-8C03-E145-BECB-C458CA145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7673-A62C-3248-BAEE-639F483A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C5AA3-8767-EF42-AA6C-8D4DA56A5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A7256E-E3D4-494F-881E-5EB6367997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1D380-174C-5C48-9E96-03B551C459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542BC7-34C9-9247-8189-A04050432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4B2C-8F1A-AA44-817A-A506D1ECF198}" type="datetimeFigureOut">
              <a:rPr lang="en-US" smtClean="0"/>
              <a:t>4/10/23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9FD3F-2A09-E54E-A556-71578723B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74EEAC-46FF-BC44-94B6-E50683A5A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7673-A62C-3248-BAEE-639F483A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73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4C2D3-51AB-4C43-BCEF-67CEF4F79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3A6D91-D09D-DE40-97F9-2332C3EEA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0512C-997B-074A-8100-FD4ED301C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4B2C-8F1A-AA44-817A-A506D1ECF198}" type="datetimeFigureOut">
              <a:rPr lang="en-US" smtClean="0"/>
              <a:t>4/10/23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A2576-F768-B848-877F-978BE3215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741B2-68BF-2D49-BC7E-6325FF0D7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7673-A62C-3248-BAEE-639F483A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76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EE96F0-A494-CB41-B7F2-310EA8E934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06348D-6162-A74A-BF61-CA288386D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01817-D88F-F04C-B8CC-863654805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4B2C-8F1A-AA44-817A-A506D1ECF198}" type="datetimeFigureOut">
              <a:rPr lang="en-US" smtClean="0"/>
              <a:t>4/10/23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6EC31-2998-AC4F-A351-F824C70CE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31233-B536-654A-B1C2-A365B8B48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17673-A62C-3248-BAEE-639F483A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542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xfrm>
            <a:off x="514350" y="2187277"/>
            <a:ext cx="5073650" cy="114012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70000"/>
              </a:lnSpc>
              <a:defRPr sz="6200">
                <a:solidFill>
                  <a:srgbClr val="1E3C6E"/>
                </a:solidFill>
              </a:defRPr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6200" b="1" cap="all">
                <a:solidFill>
                  <a:srgbClr val="1E3C6E"/>
                </a:solidFill>
              </a:rPr>
              <a:t>Title Text</a:t>
            </a:r>
          </a:p>
        </p:txBody>
      </p:sp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514350" y="3429000"/>
            <a:ext cx="5073650" cy="1557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E3C6E"/>
                </a:solidFill>
              </a:defRPr>
            </a:lvl1pPr>
            <a:lvl2pPr>
              <a:defRPr>
                <a:solidFill>
                  <a:srgbClr val="1E3C6E"/>
                </a:solidFill>
              </a:defRPr>
            </a:lvl2pPr>
            <a:lvl3pPr>
              <a:defRPr>
                <a:solidFill>
                  <a:srgbClr val="1E3C6E"/>
                </a:solidFill>
              </a:defRPr>
            </a:lvl3pPr>
            <a:lvl4pPr>
              <a:defRPr>
                <a:solidFill>
                  <a:srgbClr val="1E3C6E"/>
                </a:solidFill>
              </a:defRPr>
            </a:lvl4pPr>
            <a:lvl5pPr>
              <a:defRPr>
                <a:solidFill>
                  <a:srgbClr val="1E3C6E"/>
                </a:solidFill>
              </a:defRPr>
            </a:lvl5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1E3C6E"/>
                </a:solidFill>
              </a:rPr>
              <a:t>Body Level One</a:t>
            </a:r>
          </a:p>
          <a:p>
            <a:pPr lvl="1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1E3C6E"/>
                </a:solidFill>
              </a:rPr>
              <a:t>Body Level Two</a:t>
            </a:r>
          </a:p>
          <a:p>
            <a:pPr lvl="2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1E3C6E"/>
                </a:solidFill>
              </a:rPr>
              <a:t>Body Level Three</a:t>
            </a:r>
          </a:p>
          <a:p>
            <a:pPr lvl="3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1E3C6E"/>
                </a:solidFill>
              </a:rPr>
              <a:t>Body Level Four</a:t>
            </a:r>
          </a:p>
          <a:p>
            <a:pPr lvl="4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1E3C6E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89019030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E3C6E"/>
                </a:solidFill>
              </a:defRPr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8600" b="1" cap="all">
                <a:solidFill>
                  <a:srgbClr val="1E3C6E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44918738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4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8" lvl="0" indent="-423339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215" lvl="1" indent="-406405">
              <a:spcBef>
                <a:spcPts val="2134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23" lvl="2" indent="-406405">
              <a:spcBef>
                <a:spcPts val="2134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31" lvl="3" indent="-406405">
              <a:spcBef>
                <a:spcPts val="2134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38" lvl="4" indent="-406405">
              <a:spcBef>
                <a:spcPts val="2134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46" lvl="5" indent="-406405">
              <a:spcBef>
                <a:spcPts val="2134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254" lvl="6" indent="-406405">
              <a:spcBef>
                <a:spcPts val="2134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861" lvl="7" indent="-406405">
              <a:spcBef>
                <a:spcPts val="2134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469" lvl="8" indent="-406405">
              <a:spcBef>
                <a:spcPts val="2134"/>
              </a:spcBef>
              <a:spcAft>
                <a:spcPts val="2134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4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8" lvl="0" indent="-423339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215" lvl="1" indent="-406405">
              <a:spcBef>
                <a:spcPts val="2134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23" lvl="2" indent="-406405">
              <a:spcBef>
                <a:spcPts val="2134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31" lvl="3" indent="-406405">
              <a:spcBef>
                <a:spcPts val="2134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38" lvl="4" indent="-406405">
              <a:spcBef>
                <a:spcPts val="2134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46" lvl="5" indent="-406405">
              <a:spcBef>
                <a:spcPts val="2134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254" lvl="6" indent="-406405">
              <a:spcBef>
                <a:spcPts val="2134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861" lvl="7" indent="-406405">
              <a:spcBef>
                <a:spcPts val="2134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469" lvl="8" indent="-406405">
              <a:spcBef>
                <a:spcPts val="2134"/>
              </a:spcBef>
              <a:spcAft>
                <a:spcPts val="2134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rtl="0"/>
            <a:fld id="{00000000-1234-1234-1234-123412341234}" type="slidenum">
              <a:rPr lang="en" smtClean="0"/>
              <a:pPr rtl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62098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rtl="0"/>
            <a:fld id="{00000000-1234-1234-1234-123412341234}" type="slidenum">
              <a:rPr lang="en" smtClean="0"/>
              <a:pPr rtl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30103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DC369B-5184-D24F-ACB7-B15B9729C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70F3A-B0C5-8E48-B1D1-8ED00317B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FFF4E-A794-0B41-A4EF-59FD054AD5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F4B2C-8F1A-AA44-817A-A506D1ECF198}" type="datetimeFigureOut">
              <a:rPr lang="en-US" smtClean="0"/>
              <a:t>4/10/23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DF5DE-A7F8-C44F-B564-38D08EF6C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E8A0E-B5D8-E14D-A89D-E745FBDB3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17673-A62C-3248-BAEE-639F483A8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59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freebie.photography/concept/slides/planning.htm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42.jpe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41.png"/><Relationship Id="rId10" Type="http://schemas.microsoft.com/office/2007/relationships/diagramDrawing" Target="../diagrams/drawing2.xml"/><Relationship Id="rId4" Type="http://schemas.openxmlformats.org/officeDocument/2006/relationships/image" Target="../media/image43.PNG"/><Relationship Id="rId9" Type="http://schemas.openxmlformats.org/officeDocument/2006/relationships/diagramColors" Target="../diagrams/colors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://www.thepracticeprofitsystem.com/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://www.thepracticeprofitsystem.com/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FADE6-C3EE-5220-EDED-5DBCEAF9F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>
                <a:solidFill>
                  <a:schemeClr val="tx1"/>
                </a:solidFill>
              </a:rPr>
              <a:t>You probably know this already but…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0FD6-9682-4B2B-36D7-67A2257F3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</a:rPr>
              <a:t>Taking what you learned here today and making significant money is not a guarantee. 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2" name="Picture 21" descr="Old wrinkled hands with some coins">
            <a:extLst>
              <a:ext uri="{FF2B5EF4-FFF2-40B4-BE49-F238E27FC236}">
                <a16:creationId xmlns:a16="http://schemas.microsoft.com/office/drawing/2014/main" id="{C9F2CB91-B964-1FF4-94C4-43AA96E056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8" r="2639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92938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12667-D457-BE19-277E-DBA60CA6A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800">
                <a:solidFill>
                  <a:schemeClr val="tx1"/>
                </a:solidFill>
              </a:rPr>
              <a:t>The problem is, no one has ever shown you how to monetize what you learned here today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Magnifying glass and question mark">
            <a:extLst>
              <a:ext uri="{FF2B5EF4-FFF2-40B4-BE49-F238E27FC236}">
                <a16:creationId xmlns:a16="http://schemas.microsoft.com/office/drawing/2014/main" id="{90ED5015-64AB-19F8-EEE2-70364A3399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71" r="1958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97009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FADE6-C3EE-5220-EDED-5DBCEAF9F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931654"/>
            <a:ext cx="5295878" cy="478493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>
                <a:solidFill>
                  <a:schemeClr val="tx1"/>
                </a:solidFill>
              </a:rPr>
              <a:t>We are going to show you how to add at least $20,000 in new revenue without running any new ads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C6334C2-F73F-4B3B-A626-DD5F69DF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89868" cy="6374535"/>
          </a:xfrm>
          <a:custGeom>
            <a:avLst/>
            <a:gdLst>
              <a:gd name="connsiteX0" fmla="*/ 620377 w 5389868"/>
              <a:gd name="connsiteY0" fmla="*/ 6374535 h 6374535"/>
              <a:gd name="connsiteX1" fmla="*/ 3459520 w 5389868"/>
              <a:gd name="connsiteY1" fmla="*/ 6374535 h 6374535"/>
              <a:gd name="connsiteX2" fmla="*/ 3638761 w 5389868"/>
              <a:gd name="connsiteY2" fmla="*/ 6288190 h 6374535"/>
              <a:gd name="connsiteX3" fmla="*/ 5389868 w 5389868"/>
              <a:gd name="connsiteY3" fmla="*/ 3346018 h 6374535"/>
              <a:gd name="connsiteX4" fmla="*/ 2043850 w 5389868"/>
              <a:gd name="connsiteY4" fmla="*/ 0 h 6374535"/>
              <a:gd name="connsiteX5" fmla="*/ 139826 w 5389868"/>
              <a:gd name="connsiteY5" fmla="*/ 594192 h 6374535"/>
              <a:gd name="connsiteX6" fmla="*/ 0 w 5389868"/>
              <a:gd name="connsiteY6" fmla="*/ 700065 h 6374535"/>
              <a:gd name="connsiteX7" fmla="*/ 0 w 5389868"/>
              <a:gd name="connsiteY7" fmla="*/ 5991971 h 6374535"/>
              <a:gd name="connsiteX8" fmla="*/ 139827 w 5389868"/>
              <a:gd name="connsiteY8" fmla="*/ 6097845 h 6374535"/>
              <a:gd name="connsiteX9" fmla="*/ 378347 w 5389868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89868" h="6374535">
                <a:moveTo>
                  <a:pt x="620377" y="6374535"/>
                </a:moveTo>
                <a:lnTo>
                  <a:pt x="3459520" y="6374535"/>
                </a:lnTo>
                <a:lnTo>
                  <a:pt x="3638761" y="6288190"/>
                </a:lnTo>
                <a:cubicBezTo>
                  <a:pt x="4681799" y="5721578"/>
                  <a:pt x="5389868" y="4616487"/>
                  <a:pt x="5389868" y="3346018"/>
                </a:cubicBezTo>
                <a:cubicBezTo>
                  <a:pt x="5389868" y="1498063"/>
                  <a:pt x="3891805" y="0"/>
                  <a:pt x="2043850" y="0"/>
                </a:cubicBezTo>
                <a:cubicBezTo>
                  <a:pt x="1336430" y="0"/>
                  <a:pt x="680285" y="219535"/>
                  <a:pt x="139826" y="594192"/>
                </a:cubicBezTo>
                <a:lnTo>
                  <a:pt x="0" y="700065"/>
                </a:lnTo>
                <a:lnTo>
                  <a:pt x="0" y="5991971"/>
                </a:lnTo>
                <a:lnTo>
                  <a:pt x="139827" y="6097845"/>
                </a:lnTo>
                <a:cubicBezTo>
                  <a:pt x="217035" y="6151367"/>
                  <a:pt x="296605" y="6201724"/>
                  <a:pt x="378347" y="624872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White bulbs with a yellow one standing out">
            <a:extLst>
              <a:ext uri="{FF2B5EF4-FFF2-40B4-BE49-F238E27FC236}">
                <a16:creationId xmlns:a16="http://schemas.microsoft.com/office/drawing/2014/main" id="{8483B0C1-684C-3599-7D8A-D7A0A35668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21" r="19621" b="1"/>
          <a:stretch/>
        </p:blipFill>
        <p:spPr>
          <a:xfrm>
            <a:off x="20" y="10"/>
            <a:ext cx="5234499" cy="6210619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660672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6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D63266-E8ED-C7D5-480C-CA7D510F8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This is exactly how.. </a:t>
            </a:r>
          </a:p>
        </p:txBody>
      </p:sp>
      <p:sp>
        <p:nvSpPr>
          <p:cNvPr id="42" name="Rectangle 28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E0F1E-F109-831A-4C47-A61825258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 lnSpcReduction="10000"/>
          </a:bodyPr>
          <a:lstStyle/>
          <a:p>
            <a:r>
              <a:rPr lang="en-US" sz="1900" dirty="0"/>
              <a:t>Dr. Marc </a:t>
            </a:r>
            <a:r>
              <a:rPr lang="en-US" sz="1900" dirty="0" err="1"/>
              <a:t>Pietropaoli</a:t>
            </a:r>
            <a:r>
              <a:rPr lang="en-US" sz="1900" dirty="0"/>
              <a:t> has added over $500,000 in sales to his cash practice in the past 6 months. </a:t>
            </a:r>
          </a:p>
          <a:p>
            <a:r>
              <a:rPr lang="en-US" sz="1900" dirty="0"/>
              <a:t>Dr. Marc </a:t>
            </a:r>
            <a:r>
              <a:rPr lang="en-US" sz="1900" dirty="0" err="1"/>
              <a:t>Hawass</a:t>
            </a:r>
            <a:r>
              <a:rPr lang="en-US" sz="1900" dirty="0"/>
              <a:t> adds $25,000 per month</a:t>
            </a:r>
          </a:p>
          <a:p>
            <a:r>
              <a:rPr lang="en-US" sz="1900" dirty="0"/>
              <a:t>Dr. Mickey Barber grew her practice by 25% in 90 days</a:t>
            </a:r>
          </a:p>
          <a:p>
            <a:r>
              <a:rPr lang="en-US" sz="1900" dirty="0"/>
              <a:t>Dr. Nicole Garcia went from one day in her cash practice to buying her competition and 10xing her business. </a:t>
            </a:r>
          </a:p>
          <a:p>
            <a:r>
              <a:rPr lang="en-US" sz="1900" dirty="0"/>
              <a:t>Larry Seigel, NP funds all of his marketing expense to grow his clinics to multiple locations. </a:t>
            </a:r>
          </a:p>
          <a:p>
            <a:r>
              <a:rPr lang="en-US" sz="1900" dirty="0"/>
              <a:t>Dr. Kevin </a:t>
            </a:r>
            <a:r>
              <a:rPr lang="en-US" sz="1900" dirty="0" err="1"/>
              <a:t>Aister</a:t>
            </a:r>
            <a:r>
              <a:rPr lang="en-US" sz="1900" dirty="0"/>
              <a:t> paid for the purchase of a clinic</a:t>
            </a:r>
          </a:p>
          <a:p>
            <a:r>
              <a:rPr lang="en-US" sz="1900" dirty="0"/>
              <a:t>Dr. Kane Lai is able to stay at home and not go into the clinic</a:t>
            </a:r>
          </a:p>
          <a:p>
            <a:r>
              <a:rPr lang="en-US" sz="1900" dirty="0"/>
              <a:t>Trevor </a:t>
            </a:r>
            <a:r>
              <a:rPr lang="en-US" sz="1900" dirty="0" err="1"/>
              <a:t>Buccieri</a:t>
            </a:r>
            <a:r>
              <a:rPr lang="en-US" sz="1900" dirty="0"/>
              <a:t> took a 2 week cruise vacation with his wife and 3 young kids, never checking into the clinic. </a:t>
            </a:r>
          </a:p>
          <a:p>
            <a:r>
              <a:rPr lang="en-US" sz="1900" dirty="0"/>
              <a:t>And some guy named Dr. Don Buford .. You may have heard of him…</a:t>
            </a:r>
          </a:p>
        </p:txBody>
      </p:sp>
    </p:spTree>
    <p:extLst>
      <p:ext uri="{BB962C8B-B14F-4D97-AF65-F5344CB8AC3E}">
        <p14:creationId xmlns:p14="http://schemas.microsoft.com/office/powerpoint/2010/main" val="153663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3CA346B0-2EE7-A948-2B3E-C631C6D9A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663576"/>
            <a:ext cx="2944512" cy="1540057"/>
          </a:xfrm>
          <a:prstGeom prst="rect">
            <a:avLst/>
          </a:prstGeom>
        </p:spPr>
      </p:pic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CF488C50-2204-30BD-5CC8-24442F378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2516006"/>
            <a:ext cx="4737805" cy="1254125"/>
          </a:xfrm>
          <a:prstGeom prst="rect">
            <a:avLst/>
          </a:prstGeom>
        </p:spPr>
      </p:pic>
      <p:pic>
        <p:nvPicPr>
          <p:cNvPr id="10" name="Picture 9" descr="A picture containing icon&#10;&#10;Description automatically generated">
            <a:extLst>
              <a:ext uri="{FF2B5EF4-FFF2-40B4-BE49-F238E27FC236}">
                <a16:creationId xmlns:a16="http://schemas.microsoft.com/office/drawing/2014/main" id="{0347633A-52F3-8781-F26C-B73A04430D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587" y="2398545"/>
            <a:ext cx="3397251" cy="1719727"/>
          </a:xfrm>
          <a:prstGeom prst="rect">
            <a:avLst/>
          </a:prstGeom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2568F273-EA48-AF43-4BF5-879ABA1862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331" y="663576"/>
            <a:ext cx="2944512" cy="1266825"/>
          </a:xfrm>
          <a:prstGeom prst="rect">
            <a:avLst/>
          </a:prstGeom>
        </p:spPr>
      </p:pic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DCC44EA3-94BC-EFAE-3689-CFB38350B2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1" y="4292637"/>
            <a:ext cx="2724953" cy="2076155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82118ADC-AA79-F476-741E-8C5FE5A6B4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789" y="2382905"/>
            <a:ext cx="1839611" cy="1839611"/>
          </a:xfrm>
          <a:prstGeom prst="rect">
            <a:avLst/>
          </a:prstGeom>
        </p:spPr>
      </p:pic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5E182954-BBB4-C13A-0757-6D6CE9C734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694" y="4237597"/>
            <a:ext cx="2249788" cy="2186235"/>
          </a:xfrm>
          <a:prstGeom prst="rect">
            <a:avLst/>
          </a:prstGeom>
        </p:spPr>
      </p:pic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D8F4EDA6-23BB-8514-35AB-3D05F08483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827" y="4354816"/>
            <a:ext cx="2862563" cy="2013977"/>
          </a:xfrm>
          <a:prstGeom prst="rect">
            <a:avLst/>
          </a:prstGeom>
        </p:spPr>
      </p:pic>
      <p:pic>
        <p:nvPicPr>
          <p:cNvPr id="22" name="Picture 21" descr="Graphical user interface&#10;&#10;Description automatically generated">
            <a:extLst>
              <a:ext uri="{FF2B5EF4-FFF2-40B4-BE49-F238E27FC236}">
                <a16:creationId xmlns:a16="http://schemas.microsoft.com/office/drawing/2014/main" id="{E8971F00-41B3-BCCE-68CC-67184611F4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012" y="591523"/>
            <a:ext cx="3659489" cy="16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850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791315" y="1611338"/>
            <a:ext cx="6939723" cy="1"/>
          </a:xfrm>
          <a:prstGeom prst="line">
            <a:avLst/>
          </a:prstGeom>
          <a:ln>
            <a:solidFill>
              <a:srgbClr val="2A3A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" y="6101518"/>
            <a:ext cx="12191999" cy="756481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85000"/>
                  <a:lumOff val="15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 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-382" y="6088044"/>
            <a:ext cx="12192383" cy="69616"/>
          </a:xfrm>
          <a:prstGeom prst="rect">
            <a:avLst/>
          </a:prstGeom>
          <a:solidFill>
            <a:srgbClr val="188D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" name="Picture 3" descr="A person in a blue suit&#10;&#10;Description automatically generated with low confidence">
            <a:extLst>
              <a:ext uri="{FF2B5EF4-FFF2-40B4-BE49-F238E27FC236}">
                <a16:creationId xmlns:a16="http://schemas.microsoft.com/office/drawing/2014/main" id="{7CF6C77E-121B-894B-731B-76645FB06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858" y="224942"/>
            <a:ext cx="3368609" cy="56660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45432D-85B4-C39F-F8D9-FB8EDBD97BAA}"/>
              </a:ext>
            </a:extLst>
          </p:cNvPr>
          <p:cNvSpPr txBox="1"/>
          <p:nvPr/>
        </p:nvSpPr>
        <p:spPr>
          <a:xfrm>
            <a:off x="5573681" y="394746"/>
            <a:ext cx="5560463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33" b="1" i="1" dirty="0"/>
              <a:t>Matthew J Gillogly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23FB9B59-A6A7-6C99-A993-EAEFBDC312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867" y="13974211"/>
            <a:ext cx="4277169" cy="30092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4F7880-FEFB-E088-7C57-E00ADD01E6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3402" y="1829341"/>
            <a:ext cx="2380167" cy="16692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B5328D-A067-D981-F685-03CA715233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143" y="1714227"/>
            <a:ext cx="3129283" cy="18205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0E7C193-1901-AC0B-59E3-6C5D00961D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4074" y="3541251"/>
            <a:ext cx="2470135" cy="24701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E907DB6-7C04-F681-4F4F-D907C6AC451C}"/>
              </a:ext>
            </a:extLst>
          </p:cNvPr>
          <p:cNvSpPr txBox="1"/>
          <p:nvPr/>
        </p:nvSpPr>
        <p:spPr>
          <a:xfrm>
            <a:off x="7371143" y="3548226"/>
            <a:ext cx="48208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/>
              <a:t>Founder and CEO Of The Carolinas Men’s Clinic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/>
              <a:t>Author/Speaker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/>
              <a:t>Podcast Host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/>
              <a:t>Mentor &amp; Investor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/>
              <a:t>Own 7 clinics today.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1250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7">
            <a:extLst>
              <a:ext uri="{FF2B5EF4-FFF2-40B4-BE49-F238E27FC236}">
                <a16:creationId xmlns:a16="http://schemas.microsoft.com/office/drawing/2014/main" id="{32E62931-8EB4-42BB-BAAB-D8757BE6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67461" y="728664"/>
            <a:ext cx="4984813" cy="315708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dirty="0">
                <a:latin typeface="+mj-lt"/>
                <a:ea typeface="+mj-ea"/>
                <a:cs typeface="+mj-cs"/>
              </a:rPr>
              <a:t>If You’ve Been Struggling To Grow Your Practice 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67461" y="4072045"/>
            <a:ext cx="4984813" cy="205728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3200" b="1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3200" b="1"/>
              <a:t>This Is Probably Why…</a:t>
            </a:r>
          </a:p>
        </p:txBody>
      </p:sp>
      <p:pic>
        <p:nvPicPr>
          <p:cNvPr id="23" name="Picture 13" descr="Green seedling sprouting on the earth">
            <a:extLst>
              <a:ext uri="{FF2B5EF4-FFF2-40B4-BE49-F238E27FC236}">
                <a16:creationId xmlns:a16="http://schemas.microsoft.com/office/drawing/2014/main" id="{70E98590-1591-6719-875E-E1C86A12DC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682" r="3025" b="-1"/>
          <a:stretch/>
        </p:blipFill>
        <p:spPr>
          <a:xfrm>
            <a:off x="1" y="10"/>
            <a:ext cx="600551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2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EBB72-9C6A-FA5D-A7E4-B92344761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The Doctors Paradox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9F0E1-F5C0-94BF-D669-E11478450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Quizzical burrowing owl looking forward">
            <a:extLst>
              <a:ext uri="{FF2B5EF4-FFF2-40B4-BE49-F238E27FC236}">
                <a16:creationId xmlns:a16="http://schemas.microsoft.com/office/drawing/2014/main" id="{BFD3EBEF-0C66-515B-D5F2-C41A626EF4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772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14148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7F1DEF-0C40-594F-893E-5A7E17B14C7B}"/>
              </a:ext>
            </a:extLst>
          </p:cNvPr>
          <p:cNvSpPr txBox="1"/>
          <p:nvPr/>
        </p:nvSpPr>
        <p:spPr>
          <a:xfrm>
            <a:off x="1" y="2975030"/>
            <a:ext cx="3009900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/>
              <a:t>Business Skill</a:t>
            </a:r>
          </a:p>
          <a:p>
            <a:pPr algn="ctr"/>
            <a:r>
              <a:rPr lang="en-US" sz="2667" b="1" dirty="0"/>
              <a:t>1 = Poor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A6EEEC-9B2D-FB40-93A3-E749B88F6306}"/>
              </a:ext>
            </a:extLst>
          </p:cNvPr>
          <p:cNvSpPr txBox="1"/>
          <p:nvPr/>
        </p:nvSpPr>
        <p:spPr>
          <a:xfrm>
            <a:off x="3205522" y="26903"/>
            <a:ext cx="48208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Medical Skill</a:t>
            </a:r>
          </a:p>
          <a:p>
            <a:pPr algn="ctr"/>
            <a:r>
              <a:rPr lang="en-US" sz="3200" b="1" dirty="0"/>
              <a:t>10 = Excellent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E0A598-F873-EC4B-8C5E-77D3107E0740}"/>
              </a:ext>
            </a:extLst>
          </p:cNvPr>
          <p:cNvSpPr txBox="1"/>
          <p:nvPr/>
        </p:nvSpPr>
        <p:spPr>
          <a:xfrm>
            <a:off x="8824098" y="2975030"/>
            <a:ext cx="3009900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/>
              <a:t>Business Skill</a:t>
            </a:r>
          </a:p>
          <a:p>
            <a:pPr algn="ctr"/>
            <a:r>
              <a:rPr lang="en-US" sz="2667" b="1" dirty="0"/>
              <a:t>10 = Excellent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DCC637-264C-024B-8E69-7DB01CBE4EF8}"/>
              </a:ext>
            </a:extLst>
          </p:cNvPr>
          <p:cNvSpPr txBox="1"/>
          <p:nvPr/>
        </p:nvSpPr>
        <p:spPr>
          <a:xfrm>
            <a:off x="3567499" y="5822949"/>
            <a:ext cx="4096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Medical Skill</a:t>
            </a:r>
          </a:p>
          <a:p>
            <a:pPr algn="ctr"/>
            <a:r>
              <a:rPr lang="en-US" sz="3200" b="1" dirty="0"/>
              <a:t>1 = Poor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0D314BA-1B9F-E84D-84FE-40DFEBFE9BF8}"/>
              </a:ext>
            </a:extLst>
          </p:cNvPr>
          <p:cNvCxnSpPr>
            <a:cxnSpLocks/>
          </p:cNvCxnSpPr>
          <p:nvPr/>
        </p:nvCxnSpPr>
        <p:spPr>
          <a:xfrm>
            <a:off x="5615975" y="1035050"/>
            <a:ext cx="0" cy="4641844"/>
          </a:xfrm>
          <a:prstGeom prst="line">
            <a:avLst/>
          </a:prstGeom>
          <a:ln w="149225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FC1C140-384C-0B4A-A651-501DD1195434}"/>
              </a:ext>
            </a:extLst>
          </p:cNvPr>
          <p:cNvCxnSpPr>
            <a:cxnSpLocks/>
          </p:cNvCxnSpPr>
          <p:nvPr/>
        </p:nvCxnSpPr>
        <p:spPr>
          <a:xfrm flipH="1">
            <a:off x="2451101" y="3429000"/>
            <a:ext cx="6642100" cy="0"/>
          </a:xfrm>
          <a:prstGeom prst="line">
            <a:avLst/>
          </a:prstGeom>
          <a:ln w="155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37AE410-348E-644E-AE6D-F09489EB5CE6}"/>
              </a:ext>
            </a:extLst>
          </p:cNvPr>
          <p:cNvSpPr/>
          <p:nvPr/>
        </p:nvSpPr>
        <p:spPr>
          <a:xfrm>
            <a:off x="2755901" y="1454958"/>
            <a:ext cx="2428190" cy="1733766"/>
          </a:xfrm>
          <a:prstGeom prst="roundRect">
            <a:avLst/>
          </a:prstGeom>
          <a:solidFill>
            <a:srgbClr val="FFFF00"/>
          </a:solidFill>
          <a:ln w="635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40" latinLnBrk="1" hangingPunct="0"/>
            <a:endParaRPr lang="en-US" sz="1600" cap="all" spc="256" dirty="0">
              <a:solidFill>
                <a:srgbClr val="FFFFFF"/>
              </a:solidFill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212C9F6-700A-7048-AAC4-75139FF596D6}"/>
              </a:ext>
            </a:extLst>
          </p:cNvPr>
          <p:cNvSpPr/>
          <p:nvPr/>
        </p:nvSpPr>
        <p:spPr>
          <a:xfrm>
            <a:off x="6047174" y="3718962"/>
            <a:ext cx="2776880" cy="1753150"/>
          </a:xfrm>
          <a:prstGeom prst="roundRect">
            <a:avLst/>
          </a:prstGeom>
          <a:solidFill>
            <a:srgbClr val="FFFF00"/>
          </a:solidFill>
          <a:ln w="635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40" latinLnBrk="1" hangingPunct="0"/>
            <a:endParaRPr lang="en-US" sz="1600" cap="all" spc="256">
              <a:solidFill>
                <a:srgbClr val="FFFFFF"/>
              </a:solidFill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B90AF9F2-E400-CE48-B7B7-A9F5C07174A8}"/>
              </a:ext>
            </a:extLst>
          </p:cNvPr>
          <p:cNvSpPr/>
          <p:nvPr/>
        </p:nvSpPr>
        <p:spPr>
          <a:xfrm>
            <a:off x="2790729" y="3652594"/>
            <a:ext cx="2442371" cy="1706485"/>
          </a:xfrm>
          <a:prstGeom prst="roundRect">
            <a:avLst/>
          </a:prstGeom>
          <a:solidFill>
            <a:srgbClr val="FF0000"/>
          </a:solidFill>
          <a:ln w="635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40" latinLnBrk="1" hangingPunct="0"/>
            <a:endParaRPr lang="en-US" sz="1600" cap="all" spc="256">
              <a:solidFill>
                <a:srgbClr val="FFFFFF"/>
              </a:solidFill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38C2395-E9D3-0D48-8C89-8D05B573D14B}"/>
              </a:ext>
            </a:extLst>
          </p:cNvPr>
          <p:cNvSpPr/>
          <p:nvPr/>
        </p:nvSpPr>
        <p:spPr>
          <a:xfrm>
            <a:off x="6047860" y="1454959"/>
            <a:ext cx="2776154" cy="1750442"/>
          </a:xfrm>
          <a:prstGeom prst="roundRect">
            <a:avLst/>
          </a:prstGeom>
          <a:solidFill>
            <a:srgbClr val="00B050"/>
          </a:solidFill>
          <a:ln w="635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40" latinLnBrk="1" hangingPunct="0"/>
            <a:endParaRPr lang="en-US" sz="1600" cap="all" spc="256">
              <a:solidFill>
                <a:srgbClr val="FFFFFF"/>
              </a:solidFill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4BA2AD-BEA5-6542-9A86-BEA1B2B95BFE}"/>
              </a:ext>
            </a:extLst>
          </p:cNvPr>
          <p:cNvSpPr txBox="1"/>
          <p:nvPr/>
        </p:nvSpPr>
        <p:spPr>
          <a:xfrm>
            <a:off x="3178862" y="1952027"/>
            <a:ext cx="1685239" cy="4821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40" latinLnBrk="1" hangingPunct="0"/>
            <a:r>
              <a:rPr lang="en-US" sz="2800" dirty="0">
                <a:sym typeface="Avenir Light"/>
              </a:rPr>
              <a:t>Struggle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8F0C54-AB60-1444-A032-F5BFA3B78FA0}"/>
              </a:ext>
            </a:extLst>
          </p:cNvPr>
          <p:cNvSpPr txBox="1"/>
          <p:nvPr/>
        </p:nvSpPr>
        <p:spPr>
          <a:xfrm>
            <a:off x="6242651" y="4330309"/>
            <a:ext cx="2170499" cy="4821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40" latinLnBrk="1" hangingPunct="0"/>
            <a:r>
              <a:rPr lang="en-US" sz="2800" dirty="0">
                <a:sym typeface="Avenir Light"/>
              </a:rPr>
              <a:t>Investigation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3D90A43-3B7F-744A-A343-B5A01C5359DB}"/>
              </a:ext>
            </a:extLst>
          </p:cNvPr>
          <p:cNvSpPr txBox="1"/>
          <p:nvPr/>
        </p:nvSpPr>
        <p:spPr>
          <a:xfrm>
            <a:off x="3145181" y="4330309"/>
            <a:ext cx="1937393" cy="4821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40" latinLnBrk="1" hangingPunct="0"/>
            <a:r>
              <a:rPr lang="en-US" sz="2800" dirty="0">
                <a:sym typeface="Avenir Light"/>
              </a:rPr>
              <a:t>Bankruptcy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99B1F49-CAB6-1E46-8E51-98194AE34B42}"/>
              </a:ext>
            </a:extLst>
          </p:cNvPr>
          <p:cNvSpPr txBox="1"/>
          <p:nvPr/>
        </p:nvSpPr>
        <p:spPr>
          <a:xfrm>
            <a:off x="6379991" y="2063959"/>
            <a:ext cx="1685239" cy="4821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40" latinLnBrk="1" hangingPunct="0"/>
            <a:r>
              <a:rPr lang="en-US" sz="2800" dirty="0">
                <a:sym typeface="Avenir Light"/>
              </a:rPr>
              <a:t>Scale</a:t>
            </a:r>
          </a:p>
        </p:txBody>
      </p:sp>
    </p:spTree>
    <p:extLst>
      <p:ext uri="{BB962C8B-B14F-4D97-AF65-F5344CB8AC3E}">
        <p14:creationId xmlns:p14="http://schemas.microsoft.com/office/powerpoint/2010/main" val="11906382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usiness man pulling a block from Jenga tower">
            <a:extLst>
              <a:ext uri="{FF2B5EF4-FFF2-40B4-BE49-F238E27FC236}">
                <a16:creationId xmlns:a16="http://schemas.microsoft.com/office/drawing/2014/main" id="{8BFBD93C-BA2F-5156-9662-14C4D9AE97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11623" b="4108"/>
          <a:stretch/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147794-66B7-4CDE-BC75-BBDC48B2F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481" y="0"/>
            <a:ext cx="7718119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4992F8-8ED7-9E94-1FD4-211DD4E6A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889" y="365758"/>
            <a:ext cx="6784259" cy="182880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The Problem Is Most Doctors and Practice Owners…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D1A6A5-C961-59B8-4D9B-73C99AACF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0889" y="2324100"/>
            <a:ext cx="6784259" cy="3875087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Don’t charge enough for their services.  Thinking they need to be ‘competitive’ with their pricing. </a:t>
            </a:r>
          </a:p>
          <a:p>
            <a:r>
              <a:rPr lang="en-US" sz="2400" dirty="0"/>
              <a:t>Offer too many services (falsely thinking by doing everything they will make more money) </a:t>
            </a:r>
          </a:p>
          <a:p>
            <a:r>
              <a:rPr lang="en-US" sz="2400" dirty="0"/>
              <a:t>Sell ‘Ala-Cart’ solutions instead of packages to fix the entire issue. </a:t>
            </a:r>
          </a:p>
          <a:p>
            <a:r>
              <a:rPr lang="en-US" sz="2400" dirty="0"/>
              <a:t>Invest too much money into machines and medical ‘trainings’ </a:t>
            </a:r>
          </a:p>
          <a:p>
            <a:r>
              <a:rPr lang="en-US" sz="2400" dirty="0"/>
              <a:t>Do NOT have a system to grow, scale and exit their business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1202E79-1236-4DF8-9921-F47A0B079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0576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ntique cash register keys">
            <a:extLst>
              <a:ext uri="{FF2B5EF4-FFF2-40B4-BE49-F238E27FC236}">
                <a16:creationId xmlns:a16="http://schemas.microsoft.com/office/drawing/2014/main" id="{FBBFBC2B-3909-74BA-C10E-EA485BF422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94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024B93-2C3E-E3A2-1CC7-39AB32AF2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dirty="0">
                <a:solidFill>
                  <a:schemeClr val="tx1"/>
                </a:solidFill>
              </a:rPr>
              <a:t>That problem is solved with what I call … </a:t>
            </a:r>
            <a:br>
              <a:rPr lang="en-US" sz="3700" dirty="0">
                <a:solidFill>
                  <a:schemeClr val="tx1"/>
                </a:solidFill>
              </a:rPr>
            </a:br>
            <a:br>
              <a:rPr lang="en-US" sz="3700" dirty="0">
                <a:solidFill>
                  <a:schemeClr val="tx1"/>
                </a:solidFill>
              </a:rPr>
            </a:br>
            <a:r>
              <a:rPr lang="en-US" sz="3700" dirty="0">
                <a:solidFill>
                  <a:schemeClr val="tx1"/>
                </a:solidFill>
              </a:rPr>
              <a:t>The 4 Day Cash Machine..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21645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01E8F1-6DCD-E56E-2FE4-F179CA445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en-US"/>
              <a:t>You will LOVE this solution because… </a:t>
            </a:r>
          </a:p>
        </p:txBody>
      </p:sp>
      <p:pic>
        <p:nvPicPr>
          <p:cNvPr id="7" name="Picture 6" descr="Red heart plushy">
            <a:extLst>
              <a:ext uri="{FF2B5EF4-FFF2-40B4-BE49-F238E27FC236}">
                <a16:creationId xmlns:a16="http://schemas.microsoft.com/office/drawing/2014/main" id="{583BE7FF-7E5D-C737-6838-77C58214D6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424" r="1042" b="-1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12B52F-E316-C6DA-9A28-1DE02FB3F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/>
          </a:bodyPr>
          <a:lstStyle/>
          <a:p>
            <a:r>
              <a:rPr lang="en-US" sz="1900"/>
              <a:t>You will not need to hire another agency. </a:t>
            </a:r>
          </a:p>
          <a:p>
            <a:r>
              <a:rPr lang="en-US" sz="1900"/>
              <a:t>Run cruddy Facebook ads and get leads that don’t respond or show. </a:t>
            </a:r>
          </a:p>
          <a:p>
            <a:r>
              <a:rPr lang="en-US" sz="1900"/>
              <a:t>Discount your prices to compete with your competition</a:t>
            </a:r>
          </a:p>
          <a:p>
            <a:r>
              <a:rPr lang="en-US" sz="1900"/>
              <a:t>You will spend ZERO dollar on advertising or marketing</a:t>
            </a:r>
          </a:p>
          <a:p>
            <a:r>
              <a:rPr lang="en-US" sz="1900"/>
              <a:t>It doesn’t require you to become a sales expert</a:t>
            </a:r>
          </a:p>
          <a:p>
            <a:r>
              <a:rPr lang="en-US" sz="1900"/>
              <a:t>You can start running it immediately</a:t>
            </a:r>
          </a:p>
          <a:p>
            <a:r>
              <a:rPr lang="en-US" sz="1900"/>
              <a:t>Getting you patients who are ready to BUY</a:t>
            </a:r>
          </a:p>
        </p:txBody>
      </p:sp>
    </p:spTree>
    <p:extLst>
      <p:ext uri="{BB962C8B-B14F-4D97-AF65-F5344CB8AC3E}">
        <p14:creationId xmlns:p14="http://schemas.microsoft.com/office/powerpoint/2010/main" val="304092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77BAFB-3BD3-41BB-9107-FAE224AE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6823A9B-C188-42D4-847C-3AD928DB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2784" y="253140"/>
            <a:ext cx="6184555" cy="618455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B557F3-1A0C-4749-A6DB-EAC082DF3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4848" y="253140"/>
            <a:ext cx="6184555" cy="61845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5D55AA6-3751-494F-868A-DCEDC5CE8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3723" y="136525"/>
            <a:ext cx="6184555" cy="618455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49BE38-E2C7-C2A1-2018-0B13D53E7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965580"/>
            <a:ext cx="5204489" cy="31605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It is used in our clinics today that we own in… </a:t>
            </a:r>
          </a:p>
        </p:txBody>
      </p:sp>
      <p:sp>
        <p:nvSpPr>
          <p:cNvPr id="15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D82AB1B2-7970-42CF-8BF5-567C69E9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80947" y="1755501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C10FB9CA-E7FA-462C-B537-F1224ED1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8469AE7-A75B-4F37-850B-EF5974AB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97506" y="4175798"/>
            <a:ext cx="1861486" cy="1861665"/>
            <a:chOff x="5734053" y="3067000"/>
            <a:chExt cx="724484" cy="724549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06700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2624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2624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12624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8539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24463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24463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2446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0378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63031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6302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63031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22181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2624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2624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2624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8539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8539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244634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24463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0378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63028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6302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63029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4221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4221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4221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81330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405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997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3" y="365896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99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49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0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71811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7" y="3777362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1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3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01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54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02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50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481330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48132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405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405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405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40588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997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9973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6589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1" y="36589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9" y="371813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92" y="3718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0" y="37181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77737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6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55" y="377735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14" y="377745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8977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ar trail lights on a Highway">
            <a:extLst>
              <a:ext uri="{FF2B5EF4-FFF2-40B4-BE49-F238E27FC236}">
                <a16:creationId xmlns:a16="http://schemas.microsoft.com/office/drawing/2014/main" id="{EE829B9F-49DA-ADEB-0BE7-7C7590C8A1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91" r="2329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528A8E-6D35-FE60-B51C-D854070ED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New York, Florida, Nevada,</a:t>
            </a:r>
            <a:r>
              <a:rPr lang="en-US" baseline="0"/>
              <a:t> Texas, Colorado, Arizona and California. </a:t>
            </a: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6333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odern contemporary living room interior">
            <a:extLst>
              <a:ext uri="{FF2B5EF4-FFF2-40B4-BE49-F238E27FC236}">
                <a16:creationId xmlns:a16="http://schemas.microsoft.com/office/drawing/2014/main" id="{9A0FE6A6-24B8-55DF-6A40-F8DD82EE1D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91" r="31630" b="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6F69CE-6752-C49B-E539-A27A50B4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It works for our clients in places like..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106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E8F36B-BCC3-735B-B69F-9D15D746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/>
              <a:t>Billings,</a:t>
            </a:r>
            <a:r>
              <a:rPr lang="en-US" sz="3400" baseline="0"/>
              <a:t> Montana, </a:t>
            </a:r>
            <a:br>
              <a:rPr lang="en-US" sz="3400" baseline="0"/>
            </a:br>
            <a:r>
              <a:rPr lang="en-US" sz="3400" baseline="0"/>
              <a:t>Manhattan, NY</a:t>
            </a:r>
            <a:br>
              <a:rPr lang="en-US" sz="3400" baseline="0"/>
            </a:br>
            <a:r>
              <a:rPr lang="en-US" sz="3400" baseline="0"/>
              <a:t>Jackson, Tennessee, </a:t>
            </a:r>
            <a:br>
              <a:rPr lang="en-US" sz="3400" baseline="0"/>
            </a:br>
            <a:r>
              <a:rPr lang="en-US" sz="3400" baseline="0"/>
              <a:t>Rochester Hills, MI</a:t>
            </a:r>
            <a:br>
              <a:rPr lang="en-US" sz="3400" baseline="0"/>
            </a:br>
            <a:r>
              <a:rPr lang="en-US" sz="3400" baseline="0"/>
              <a:t>Washington DC, </a:t>
            </a:r>
            <a:br>
              <a:rPr lang="en-US" sz="3400" baseline="0"/>
            </a:br>
            <a:r>
              <a:rPr lang="en-US" sz="3400" baseline="0"/>
              <a:t>Buffalo, NY</a:t>
            </a:r>
            <a:br>
              <a:rPr lang="en-US" sz="3400" baseline="0"/>
            </a:br>
            <a:r>
              <a:rPr lang="en-US" sz="3400" baseline="0"/>
              <a:t>Dallas,</a:t>
            </a:r>
            <a:r>
              <a:rPr lang="en-US" sz="3400"/>
              <a:t> TX </a:t>
            </a:r>
            <a:br>
              <a:rPr lang="en-US" sz="3400" baseline="0"/>
            </a:br>
            <a:r>
              <a:rPr lang="en-US" sz="3400" baseline="0"/>
              <a:t>South Atlanta and more</a:t>
            </a:r>
            <a:endParaRPr lang="en-US" sz="3400"/>
          </a:p>
        </p:txBody>
      </p:sp>
      <p:pic>
        <p:nvPicPr>
          <p:cNvPr id="5" name="Picture 4" descr="Old street lamp and city skyline at dusk">
            <a:extLst>
              <a:ext uri="{FF2B5EF4-FFF2-40B4-BE49-F238E27FC236}">
                <a16:creationId xmlns:a16="http://schemas.microsoft.com/office/drawing/2014/main" id="{D801C9B4-44BF-1E9B-9422-E15691CE6D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1962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9275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ose up of calculator and stethoscope placed on invoice">
            <a:extLst>
              <a:ext uri="{FF2B5EF4-FFF2-40B4-BE49-F238E27FC236}">
                <a16:creationId xmlns:a16="http://schemas.microsoft.com/office/drawing/2014/main" id="{587699DE-7927-6E92-9FF2-966A23DA3A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91" r="26170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E85A0E-1BDF-2C79-6501-3EB302E17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It works if you have a list of patients who are mostly Medicare</a:t>
            </a:r>
            <a:r>
              <a:rPr lang="en-US" baseline="0"/>
              <a:t> and Medicaid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22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04672" y="5116528"/>
            <a:ext cx="10592173" cy="1000656"/>
          </a:xfrm>
        </p:spPr>
        <p:txBody>
          <a:bodyPr vert="horz" lIns="121920" tIns="60960" rIns="121920" bIns="60960" rtlCol="0" anchor="t">
            <a:normAutofit fontScale="92500" lnSpcReduction="20000"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4000" b="1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Step #1</a:t>
            </a:r>
            <a:r>
              <a:rPr lang="en-US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– Target A Small Portion Of Your Existing Patients and Prospects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A3638759-5A93-174D-98D4-052844CC0F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39687" b="8493"/>
          <a:stretch/>
        </p:blipFill>
        <p:spPr>
          <a:xfrm>
            <a:off x="27" y="14"/>
            <a:ext cx="12191973" cy="420144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-382" y="6088044"/>
            <a:ext cx="12192383" cy="769955"/>
            <a:chOff x="-287" y="4566033"/>
            <a:chExt cx="9144287" cy="577466"/>
          </a:xfrm>
        </p:grpSpPr>
        <p:sp>
          <p:nvSpPr>
            <p:cNvPr id="14" name="Rectangle 13"/>
            <p:cNvSpPr/>
            <p:nvPr/>
          </p:nvSpPr>
          <p:spPr>
            <a:xfrm>
              <a:off x="0" y="4576138"/>
              <a:ext cx="9143999" cy="567361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800"/>
                </a:spcAft>
              </a:pPr>
              <a:r>
                <a:rPr lang="en-US" sz="2400"/>
                <a:t>    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-287" y="4566033"/>
              <a:ext cx="9144287" cy="52212"/>
            </a:xfrm>
            <a:prstGeom prst="rect">
              <a:avLst/>
            </a:prstGeom>
            <a:solidFill>
              <a:srgbClr val="188DF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741515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Hand holding needle upright">
            <a:extLst>
              <a:ext uri="{FF2B5EF4-FFF2-40B4-BE49-F238E27FC236}">
                <a16:creationId xmlns:a16="http://schemas.microsoft.com/office/drawing/2014/main" id="{0DA76161-2AC5-4ED2-02E3-5DB28B282E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AB9EF8-505B-DA3A-9734-7C3428251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The P Shot Problem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387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241BEA-1622-9CE9-BE3E-F55418621936}"/>
              </a:ext>
            </a:extLst>
          </p:cNvPr>
          <p:cNvSpPr txBox="1"/>
          <p:nvPr/>
        </p:nvSpPr>
        <p:spPr>
          <a:xfrm>
            <a:off x="212651" y="615720"/>
            <a:ext cx="6195237" cy="4815240"/>
          </a:xfrm>
        </p:spPr>
        <p:txBody>
          <a:bodyPr vert="horz" lIns="121920" tIns="60960" rIns="121920" bIns="60960" rtlCol="0">
            <a:normAutofit fontScale="85000" lnSpcReduction="20000"/>
          </a:bodyPr>
          <a:lstStyle/>
          <a:p>
            <a:pPr defTabSz="1219170">
              <a:lnSpc>
                <a:spcPct val="90000"/>
              </a:lnSpc>
              <a:spcAft>
                <a:spcPts val="800"/>
              </a:spcAft>
            </a:pPr>
            <a:r>
              <a:rPr lang="en-US" sz="5333" b="1" dirty="0"/>
              <a:t>Launching A New Procedure At Our Clinic</a:t>
            </a:r>
          </a:p>
          <a:p>
            <a:pPr defTabSz="1219170">
              <a:lnSpc>
                <a:spcPct val="90000"/>
              </a:lnSpc>
              <a:spcAft>
                <a:spcPts val="800"/>
              </a:spcAft>
            </a:pPr>
            <a:endParaRPr lang="en-US" sz="2000" dirty="0"/>
          </a:p>
          <a:p>
            <a:pPr marL="380990" indent="-380990" defTabSz="121917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467" dirty="0"/>
              <a:t>Sent 1200 emails</a:t>
            </a:r>
          </a:p>
          <a:p>
            <a:pPr marL="380990" indent="-380990" defTabSz="121917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467" dirty="0"/>
              <a:t>55 inquires</a:t>
            </a:r>
          </a:p>
          <a:p>
            <a:pPr marL="380990" indent="-380990" defTabSz="121917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467" dirty="0"/>
              <a:t>Closed 22 patients at $1,500 each</a:t>
            </a:r>
          </a:p>
          <a:p>
            <a:pPr marL="380990" indent="-380990" defTabSz="121917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467" dirty="0"/>
              <a:t>Total revenue collected BEFORE we did our first procedure</a:t>
            </a:r>
          </a:p>
          <a:p>
            <a:pPr marL="380990" indent="-380990" defTabSz="121917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3467" dirty="0"/>
          </a:p>
          <a:p>
            <a:pPr algn="ctr" defTabSz="1219170">
              <a:lnSpc>
                <a:spcPct val="90000"/>
              </a:lnSpc>
              <a:spcAft>
                <a:spcPts val="800"/>
              </a:spcAft>
            </a:pPr>
            <a:r>
              <a:rPr lang="en-US" sz="6933" b="1" i="1" u="sng" dirty="0">
                <a:solidFill>
                  <a:srgbClr val="008040"/>
                </a:solidFill>
              </a:rPr>
              <a:t>$33,000</a:t>
            </a:r>
          </a:p>
        </p:txBody>
      </p:sp>
      <p:pic>
        <p:nvPicPr>
          <p:cNvPr id="7" name="Picture 6" descr="A person and person holding a drink&#10;&#10;Description automatically generated with medium confidence">
            <a:extLst>
              <a:ext uri="{FF2B5EF4-FFF2-40B4-BE49-F238E27FC236}">
                <a16:creationId xmlns:a16="http://schemas.microsoft.com/office/drawing/2014/main" id="{1BB40C31-3A44-5FBB-0BB6-DDAE193272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740"/>
          <a:stretch/>
        </p:blipFill>
        <p:spPr>
          <a:xfrm>
            <a:off x="6229216" y="13"/>
            <a:ext cx="5962785" cy="6857987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15" name="TextBox 14"/>
          <p:cNvSpPr txBox="1"/>
          <p:nvPr/>
        </p:nvSpPr>
        <p:spPr>
          <a:xfrm>
            <a:off x="838201" y="365125"/>
            <a:ext cx="5251316" cy="1807305"/>
          </a:xfrm>
        </p:spPr>
        <p:txBody>
          <a:bodyPr vert="horz" lIns="121920" tIns="60960" rIns="121920" bIns="60960" rtlCol="0" anchor="ctr">
            <a:norm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endParaRPr lang="en-US" sz="4533" b="1" dirty="0">
              <a:latin typeface="+mj-lt"/>
              <a:ea typeface="+mj-ea"/>
              <a:cs typeface="+mj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382" y="6088044"/>
            <a:ext cx="12192383" cy="769955"/>
            <a:chOff x="-287" y="4566033"/>
            <a:chExt cx="9144287" cy="577466"/>
          </a:xfrm>
        </p:grpSpPr>
        <p:sp>
          <p:nvSpPr>
            <p:cNvPr id="18" name="Rectangle 17"/>
            <p:cNvSpPr/>
            <p:nvPr/>
          </p:nvSpPr>
          <p:spPr>
            <a:xfrm>
              <a:off x="0" y="4576138"/>
              <a:ext cx="9143999" cy="567361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800"/>
                </a:spcAft>
              </a:pPr>
              <a:r>
                <a:rPr lang="en-US" sz="2400"/>
                <a:t>    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-287" y="4566033"/>
              <a:ext cx="9144287" cy="52212"/>
            </a:xfrm>
            <a:prstGeom prst="rect">
              <a:avLst/>
            </a:prstGeom>
            <a:solidFill>
              <a:srgbClr val="188DF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07343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uiExpand="1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7214D537-9EB7-46F2-F567-C9F61E1834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7766"/>
          <a:stretch/>
        </p:blipFill>
        <p:spPr>
          <a:xfrm>
            <a:off x="4332376" y="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2B97AB-F408-9702-5DBA-55CCCAA93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The 4 Day Cash Machine….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4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E9C30-53FE-454E-9383-414766986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4134" y="1396289"/>
            <a:ext cx="5006336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Step 2: Use Proven Emails And Scripting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37934FB1-B407-574B-8836-52DBE274D1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0" r="19818" b="2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246F7A-7A37-4DE3-0804-8D9F317B2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8578" y="2871982"/>
            <a:ext cx="5004073" cy="3181684"/>
          </a:xfrm>
        </p:spPr>
        <p:txBody>
          <a:bodyPr anchor="t">
            <a:norm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476664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42D68DF-F346-7144-58D3-768ADD4F3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5" y="1534307"/>
            <a:ext cx="12166485" cy="37893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634169-BA36-0484-DBFD-21C2698762D1}"/>
              </a:ext>
            </a:extLst>
          </p:cNvPr>
          <p:cNvSpPr txBox="1"/>
          <p:nvPr/>
        </p:nvSpPr>
        <p:spPr>
          <a:xfrm>
            <a:off x="2359742" y="295230"/>
            <a:ext cx="747251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33" b="1" dirty="0">
                <a:solidFill>
                  <a:schemeClr val="bg1"/>
                </a:solidFill>
              </a:rPr>
              <a:t>Dr. Tom </a:t>
            </a:r>
            <a:r>
              <a:rPr lang="en-US" sz="5333" b="1" dirty="0" err="1">
                <a:solidFill>
                  <a:schemeClr val="bg1"/>
                </a:solidFill>
              </a:rPr>
              <a:t>Nabity</a:t>
            </a:r>
            <a:endParaRPr lang="en-US" sz="5333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8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FC03AC7-369A-E045-742E-1273172D27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689" b="-2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5D4818-AC3D-7F35-BCFE-2DE01AAA5FFD}"/>
              </a:ext>
            </a:extLst>
          </p:cNvPr>
          <p:cNvSpPr txBox="1"/>
          <p:nvPr/>
        </p:nvSpPr>
        <p:spPr>
          <a:xfrm>
            <a:off x="6845643" y="1198605"/>
            <a:ext cx="39788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Email #1 - #4</a:t>
            </a:r>
          </a:p>
        </p:txBody>
      </p:sp>
    </p:spTree>
    <p:extLst>
      <p:ext uri="{BB962C8B-B14F-4D97-AF65-F5344CB8AC3E}">
        <p14:creationId xmlns:p14="http://schemas.microsoft.com/office/powerpoint/2010/main" val="104229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letter, email&#10;&#10;Description automatically generated">
            <a:extLst>
              <a:ext uri="{FF2B5EF4-FFF2-40B4-BE49-F238E27FC236}">
                <a16:creationId xmlns:a16="http://schemas.microsoft.com/office/drawing/2014/main" id="{CA4867FF-881E-20FD-562D-FA6A2A78D1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569" r="-1" b="5157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DD1A5A-B28E-7A89-7CAC-D60D78266D90}"/>
              </a:ext>
            </a:extLst>
          </p:cNvPr>
          <p:cNvSpPr txBox="1"/>
          <p:nvPr/>
        </p:nvSpPr>
        <p:spPr>
          <a:xfrm>
            <a:off x="6877878" y="1043609"/>
            <a:ext cx="3836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Response email</a:t>
            </a:r>
          </a:p>
        </p:txBody>
      </p:sp>
    </p:spTree>
    <p:extLst>
      <p:ext uri="{BB962C8B-B14F-4D97-AF65-F5344CB8AC3E}">
        <p14:creationId xmlns:p14="http://schemas.microsoft.com/office/powerpoint/2010/main" val="3585525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wo telephones communicating">
            <a:extLst>
              <a:ext uri="{FF2B5EF4-FFF2-40B4-BE49-F238E27FC236}">
                <a16:creationId xmlns:a16="http://schemas.microsoft.com/office/drawing/2014/main" id="{9709F70C-97D8-E412-9D36-826F5868E9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36" b="13264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C8AC0B-0E3F-CAF0-0B20-59CDE5199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/>
              <a:t>Inbound Call Scripts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3C6FD-6BD9-3CD5-7B1E-B45AFDDE7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2602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nguins walking together">
            <a:extLst>
              <a:ext uri="{FF2B5EF4-FFF2-40B4-BE49-F238E27FC236}">
                <a16:creationId xmlns:a16="http://schemas.microsoft.com/office/drawing/2014/main" id="{323A0070-17E9-8B44-A6CA-DA215AE0D7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23872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10170-6D21-0F18-06F4-55AE8B796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Do you have a script that you follow when making an offer to a prospect?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457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ny question marks on black background">
            <a:extLst>
              <a:ext uri="{FF2B5EF4-FFF2-40B4-BE49-F238E27FC236}">
                <a16:creationId xmlns:a16="http://schemas.microsoft.com/office/drawing/2014/main" id="{4D1684CC-EDF6-24E7-6501-85921BEC52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87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46B786-B2C0-7918-06B0-FAD502EEF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Big Money Script</a:t>
            </a:r>
          </a:p>
        </p:txBody>
      </p:sp>
    </p:spTree>
    <p:extLst>
      <p:ext uri="{BB962C8B-B14F-4D97-AF65-F5344CB8AC3E}">
        <p14:creationId xmlns:p14="http://schemas.microsoft.com/office/powerpoint/2010/main" val="843729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40080" y="4777739"/>
            <a:ext cx="3418990" cy="14121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3700" b="1">
                <a:latin typeface="+mj-lt"/>
                <a:ea typeface="+mj-ea"/>
                <a:cs typeface="+mj-cs"/>
              </a:rPr>
              <a:t>Dr. Mark Hawass  Toronto, Canada</a:t>
            </a:r>
          </a:p>
        </p:txBody>
      </p:sp>
      <p:pic>
        <p:nvPicPr>
          <p:cNvPr id="2" name="Picture 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CF06F1F-4D6E-33B0-108B-DA47F30275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968" b="19970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28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B823C9-FA8A-836E-1A09-74AD8C9DC2C3}"/>
              </a:ext>
            </a:extLst>
          </p:cNvPr>
          <p:cNvSpPr txBox="1"/>
          <p:nvPr/>
        </p:nvSpPr>
        <p:spPr>
          <a:xfrm>
            <a:off x="4654294" y="4777739"/>
            <a:ext cx="6897626" cy="13992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b="1"/>
              <a:t>“Our average price per package is in excess of $8,300. Last Friday alone, we had an 80% conversion rate on new patients to treatment and we made over $40,000.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8201" y="2434200"/>
            <a:ext cx="3822188" cy="3742763"/>
          </a:xfrm>
        </p:spPr>
        <p:txBody>
          <a:bodyPr vert="horz" lIns="121920" tIns="60960" rIns="121920" bIns="60960" rtlCol="0">
            <a:normAutofit/>
          </a:bodyPr>
          <a:lstStyle/>
          <a:p>
            <a:pPr defTabSz="1219170">
              <a:lnSpc>
                <a:spcPct val="90000"/>
              </a:lnSpc>
              <a:spcAft>
                <a:spcPts val="800"/>
              </a:spcAft>
            </a:pPr>
            <a:endParaRPr lang="en-US" sz="2000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-382" y="6088044"/>
            <a:ext cx="12192383" cy="769955"/>
            <a:chOff x="-287" y="4566033"/>
            <a:chExt cx="9144287" cy="577466"/>
          </a:xfrm>
        </p:grpSpPr>
        <p:sp>
          <p:nvSpPr>
            <p:cNvPr id="15" name="Rectangle 14"/>
            <p:cNvSpPr/>
            <p:nvPr/>
          </p:nvSpPr>
          <p:spPr>
            <a:xfrm>
              <a:off x="0" y="4576138"/>
              <a:ext cx="9143999" cy="567361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800"/>
                </a:spcAft>
              </a:pPr>
              <a:r>
                <a:rPr lang="en-US" sz="2400"/>
                <a:t>    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-287" y="4566033"/>
              <a:ext cx="9144287" cy="52212"/>
            </a:xfrm>
            <a:prstGeom prst="rect">
              <a:avLst/>
            </a:prstGeom>
            <a:solidFill>
              <a:srgbClr val="188DF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7522687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6289158" y="803325"/>
            <a:ext cx="525970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4400" b="1">
                <a:latin typeface="+mj-lt"/>
                <a:ea typeface="+mj-ea"/>
                <a:cs typeface="+mj-cs"/>
              </a:rPr>
              <a:t>Dr. Mark Hawass  Toronto, Canada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57DD0D3-F869-46D0-944C-6EC60E19E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36816" cy="5254922"/>
          </a:xfrm>
          <a:custGeom>
            <a:avLst/>
            <a:gdLst>
              <a:gd name="connsiteX0" fmla="*/ 0 w 6136816"/>
              <a:gd name="connsiteY0" fmla="*/ 0 h 5254922"/>
              <a:gd name="connsiteX1" fmla="*/ 6136816 w 6136816"/>
              <a:gd name="connsiteY1" fmla="*/ 0 h 5254922"/>
              <a:gd name="connsiteX2" fmla="*/ 6134892 w 6136816"/>
              <a:gd name="connsiteY2" fmla="*/ 111520 h 5254922"/>
              <a:gd name="connsiteX3" fmla="*/ 6066513 w 6136816"/>
              <a:gd name="connsiteY3" fmla="*/ 752995 h 5254922"/>
              <a:gd name="connsiteX4" fmla="*/ 140712 w 6136816"/>
              <a:gd name="connsiteY4" fmla="*/ 5219363 h 5254922"/>
              <a:gd name="connsiteX5" fmla="*/ 0 w 6136816"/>
              <a:gd name="connsiteY5" fmla="*/ 5199534 h 5254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6816" h="5254922">
                <a:moveTo>
                  <a:pt x="0" y="0"/>
                </a:moveTo>
                <a:lnTo>
                  <a:pt x="6136816" y="0"/>
                </a:lnTo>
                <a:lnTo>
                  <a:pt x="6134892" y="111520"/>
                </a:lnTo>
                <a:cubicBezTo>
                  <a:pt x="6124961" y="323936"/>
                  <a:pt x="6102367" y="538040"/>
                  <a:pt x="6066513" y="752995"/>
                </a:cubicBezTo>
                <a:cubicBezTo>
                  <a:pt x="5592281" y="3596146"/>
                  <a:pt x="2972232" y="5545369"/>
                  <a:pt x="140712" y="5219363"/>
                </a:cubicBezTo>
                <a:lnTo>
                  <a:pt x="0" y="5199534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" name="Picture 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CF06F1F-4D6E-33B0-108B-DA47F30275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72" r="14604" b="1"/>
          <a:stretch/>
        </p:blipFill>
        <p:spPr>
          <a:xfrm>
            <a:off x="1" y="2"/>
            <a:ext cx="5863721" cy="4984915"/>
          </a:xfrm>
          <a:custGeom>
            <a:avLst/>
            <a:gdLst/>
            <a:ahLst/>
            <a:cxnLst/>
            <a:rect l="l" t="t" r="r" b="b"/>
            <a:pathLst>
              <a:path w="5863721" h="4984915">
                <a:moveTo>
                  <a:pt x="0" y="0"/>
                </a:moveTo>
                <a:lnTo>
                  <a:pt x="5863721" y="0"/>
                </a:lnTo>
                <a:lnTo>
                  <a:pt x="5844576" y="326138"/>
                </a:lnTo>
                <a:cubicBezTo>
                  <a:pt x="5833049" y="448313"/>
                  <a:pt x="5817094" y="570952"/>
                  <a:pt x="5796589" y="693884"/>
                </a:cubicBezTo>
                <a:cubicBezTo>
                  <a:pt x="5344573" y="3403845"/>
                  <a:pt x="2847261" y="5261756"/>
                  <a:pt x="148386" y="4951022"/>
                </a:cubicBezTo>
                <a:lnTo>
                  <a:pt x="0" y="4930112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B823C9-FA8A-836E-1A09-74AD8C9DC2C3}"/>
              </a:ext>
            </a:extLst>
          </p:cNvPr>
          <p:cNvSpPr txBox="1"/>
          <p:nvPr/>
        </p:nvSpPr>
        <p:spPr>
          <a:xfrm>
            <a:off x="6289158" y="2279018"/>
            <a:ext cx="5259714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/>
              <a:t>He works 6 days a month in his clinic. 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b="1"/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/>
              <a:t>His staff is there 5 days a week, treating patients, answering calls. 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b="1"/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/>
              <a:t>Dr. Hawass comes in for new patients consults and PRP injections.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8201" y="2434200"/>
            <a:ext cx="3822188" cy="3742763"/>
          </a:xfrm>
        </p:spPr>
        <p:txBody>
          <a:bodyPr vert="horz" lIns="121920" tIns="60960" rIns="121920" bIns="60960" rtlCol="0">
            <a:normAutofit/>
          </a:bodyPr>
          <a:lstStyle/>
          <a:p>
            <a:pPr defTabSz="1219170">
              <a:lnSpc>
                <a:spcPct val="90000"/>
              </a:lnSpc>
              <a:spcAft>
                <a:spcPts val="800"/>
              </a:spcAft>
            </a:pPr>
            <a:endParaRPr lang="en-US" sz="2000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-382" y="6088044"/>
            <a:ext cx="12192383" cy="769955"/>
            <a:chOff x="-287" y="4566033"/>
            <a:chExt cx="9144287" cy="577466"/>
          </a:xfrm>
        </p:grpSpPr>
        <p:sp>
          <p:nvSpPr>
            <p:cNvPr id="15" name="Rectangle 14"/>
            <p:cNvSpPr/>
            <p:nvPr/>
          </p:nvSpPr>
          <p:spPr>
            <a:xfrm>
              <a:off x="0" y="4576138"/>
              <a:ext cx="9143999" cy="567361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800"/>
                </a:spcAft>
              </a:pPr>
              <a:r>
                <a:rPr lang="en-US" sz="2400"/>
                <a:t>    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-287" y="4566033"/>
              <a:ext cx="9144287" cy="52212"/>
            </a:xfrm>
            <a:prstGeom prst="rect">
              <a:avLst/>
            </a:prstGeom>
            <a:solidFill>
              <a:srgbClr val="188DF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953057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person, indoor, lap&#10;&#10;Description automatically generated">
            <a:extLst>
              <a:ext uri="{FF2B5EF4-FFF2-40B4-BE49-F238E27FC236}">
                <a16:creationId xmlns:a16="http://schemas.microsoft.com/office/drawing/2014/main" id="{6069F35B-2325-9340-88F6-5672E266CE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63" b="1016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F83C71-DAE3-6C43-AF3E-4D73AADED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Step 3: Create Premium Pricing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418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rain inside a lightbulb concept">
            <a:extLst>
              <a:ext uri="{FF2B5EF4-FFF2-40B4-BE49-F238E27FC236}">
                <a16:creationId xmlns:a16="http://schemas.microsoft.com/office/drawing/2014/main" id="{349F0B85-D0A1-2056-BAB6-B072432342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5213" b="1051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FE8B9C-C8C3-AFC3-5B96-0C213B30B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276272" cy="143684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You do this by creating a…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B0533-A68C-DEF1-F1E9-EEBA7E605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3429000"/>
            <a:ext cx="9144000" cy="182879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8000" dirty="0">
                <a:solidFill>
                  <a:srgbClr val="FFFFFF"/>
                </a:solidFill>
              </a:rPr>
              <a:t>Signature Solution</a:t>
            </a:r>
          </a:p>
        </p:txBody>
      </p:sp>
    </p:spTree>
    <p:extLst>
      <p:ext uri="{BB962C8B-B14F-4D97-AF65-F5344CB8AC3E}">
        <p14:creationId xmlns:p14="http://schemas.microsoft.com/office/powerpoint/2010/main" val="197561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62785-8087-7ACA-3A4D-1F0177304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i="1" dirty="0">
                <a:solidFill>
                  <a:srgbClr val="0070C0"/>
                </a:solidFill>
              </a:rPr>
              <a:t>Signature Solution Vs. Selling A Procedure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A6CAE-CAD7-AF2D-73CF-6E784F18B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Charge premium prices</a:t>
            </a:r>
          </a:p>
          <a:p>
            <a:r>
              <a:rPr lang="en-US" sz="2800" dirty="0"/>
              <a:t>The patient comes in ready to buy</a:t>
            </a:r>
          </a:p>
          <a:p>
            <a:r>
              <a:rPr lang="en-US" sz="2800" dirty="0"/>
              <a:t>Work less, make more</a:t>
            </a:r>
          </a:p>
          <a:p>
            <a:r>
              <a:rPr lang="en-US" sz="2800" dirty="0"/>
              <a:t>Known for one thing in the market</a:t>
            </a:r>
          </a:p>
          <a:p>
            <a:r>
              <a:rPr lang="en-US" sz="2800" dirty="0"/>
              <a:t>Low overhead, low stress</a:t>
            </a:r>
          </a:p>
          <a:p>
            <a:r>
              <a:rPr lang="en-US" sz="2800" dirty="0"/>
              <a:t>Focused on the relationship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E89ED-BB7C-0934-A8AF-E00C034C413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2800" dirty="0"/>
              <a:t>Sell on price</a:t>
            </a:r>
          </a:p>
          <a:p>
            <a:r>
              <a:rPr lang="en-US" sz="2800" dirty="0"/>
              <a:t>Endless follow up and phone selling</a:t>
            </a:r>
          </a:p>
          <a:p>
            <a:r>
              <a:rPr lang="en-US" sz="2800" dirty="0"/>
              <a:t>Seeing an endless flow of patient, taking no time off, wondering where all the money went. </a:t>
            </a:r>
          </a:p>
          <a:p>
            <a:r>
              <a:rPr lang="en-US" sz="2800" dirty="0"/>
              <a:t>Nobody can explain what you do</a:t>
            </a:r>
          </a:p>
          <a:p>
            <a:r>
              <a:rPr lang="en-US" sz="2800" dirty="0"/>
              <a:t>Countless machines, high fixed costs, constant stress</a:t>
            </a:r>
          </a:p>
          <a:p>
            <a:r>
              <a:rPr lang="en-US" sz="2800" dirty="0"/>
              <a:t>Always focused on the transaction</a:t>
            </a:r>
          </a:p>
        </p:txBody>
      </p:sp>
    </p:spTree>
    <p:extLst>
      <p:ext uri="{BB962C8B-B14F-4D97-AF65-F5344CB8AC3E}">
        <p14:creationId xmlns:p14="http://schemas.microsoft.com/office/powerpoint/2010/main" val="347663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D671A-E88E-D362-F204-26668DC70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746" y="187416"/>
            <a:ext cx="11360800" cy="1122400"/>
          </a:xfrm>
        </p:spPr>
        <p:txBody>
          <a:bodyPr/>
          <a:lstStyle/>
          <a:p>
            <a:r>
              <a:rPr lang="en-US" dirty="0"/>
              <a:t>What is a signature solution?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00C6BB3-5062-3C35-709D-10169B1BE20B}"/>
              </a:ext>
            </a:extLst>
          </p:cNvPr>
          <p:cNvGraphicFramePr/>
          <p:nvPr/>
        </p:nvGraphicFramePr>
        <p:xfrm>
          <a:off x="514454" y="1309816"/>
          <a:ext cx="10557200" cy="5375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987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5" grpId="1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white coat&#10;&#10;Description automatically generated with medium confidence">
            <a:extLst>
              <a:ext uri="{FF2B5EF4-FFF2-40B4-BE49-F238E27FC236}">
                <a16:creationId xmlns:a16="http://schemas.microsoft.com/office/drawing/2014/main" id="{5EBE5723-08FC-C79F-487C-ADE29AEBA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35" y="190080"/>
            <a:ext cx="4317575" cy="557106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-382" y="5897965"/>
            <a:ext cx="12192383" cy="769955"/>
            <a:chOff x="-287" y="4566033"/>
            <a:chExt cx="9144287" cy="577466"/>
          </a:xfrm>
        </p:grpSpPr>
        <p:sp>
          <p:nvSpPr>
            <p:cNvPr id="16" name="Rectangle 15"/>
            <p:cNvSpPr/>
            <p:nvPr/>
          </p:nvSpPr>
          <p:spPr>
            <a:xfrm>
              <a:off x="0" y="4576138"/>
              <a:ext cx="9143999" cy="567361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800"/>
                </a:spcAft>
              </a:pPr>
              <a:r>
                <a:rPr lang="en-US" sz="2400"/>
                <a:t>    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-287" y="4566033"/>
              <a:ext cx="9144287" cy="52212"/>
            </a:xfrm>
            <a:prstGeom prst="rect">
              <a:avLst/>
            </a:prstGeom>
            <a:solidFill>
              <a:srgbClr val="188DF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A1ADC7C-BC62-BADE-109C-867996F0C32D}"/>
              </a:ext>
            </a:extLst>
          </p:cNvPr>
          <p:cNvSpPr txBox="1"/>
          <p:nvPr/>
        </p:nvSpPr>
        <p:spPr>
          <a:xfrm>
            <a:off x="4583010" y="34034"/>
            <a:ext cx="7102549" cy="5919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Dr. Marc </a:t>
            </a:r>
            <a:r>
              <a:rPr lang="en-US" sz="4800" dirty="0" err="1"/>
              <a:t>Pietropaoli</a:t>
            </a:r>
            <a:r>
              <a:rPr lang="en-US" sz="4800" dirty="0"/>
              <a:t> – Skaneateles, NY</a:t>
            </a:r>
          </a:p>
          <a:p>
            <a:endParaRPr lang="en-US" sz="48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3733" dirty="0"/>
              <a:t>Orthopedic Surgeon For 20 Plus Years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3733" dirty="0"/>
              <a:t>Falling Reimbursement Rates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3733" dirty="0"/>
              <a:t>Costs Going Through The Roof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3733" dirty="0"/>
              <a:t>Small Market</a:t>
            </a:r>
          </a:p>
          <a:p>
            <a:r>
              <a:rPr lang="en-US" sz="4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587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382" y="6088044"/>
            <a:ext cx="12192383" cy="769955"/>
            <a:chOff x="-287" y="4566033"/>
            <a:chExt cx="9144287" cy="577466"/>
          </a:xfrm>
        </p:grpSpPr>
        <p:sp>
          <p:nvSpPr>
            <p:cNvPr id="19" name="Rectangle 18"/>
            <p:cNvSpPr/>
            <p:nvPr/>
          </p:nvSpPr>
          <p:spPr>
            <a:xfrm>
              <a:off x="0" y="4576138"/>
              <a:ext cx="9143999" cy="567361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    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-287" y="4566033"/>
              <a:ext cx="9144287" cy="52212"/>
            </a:xfrm>
            <a:prstGeom prst="rect">
              <a:avLst/>
            </a:prstGeom>
            <a:solidFill>
              <a:srgbClr val="188DF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A0D211B-129C-F795-9AE3-3C687DBD27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460" b="40496"/>
          <a:stretch/>
        </p:blipFill>
        <p:spPr>
          <a:xfrm>
            <a:off x="3423775" y="4168706"/>
            <a:ext cx="5344067" cy="1905276"/>
          </a:xfrm>
          <a:prstGeom prst="rect">
            <a:avLst/>
          </a:prstGeom>
        </p:spPr>
      </p:pic>
      <p:pic>
        <p:nvPicPr>
          <p:cNvPr id="6" name="Picture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EE4724F1-352C-CF6E-6428-2DCD7DEB9C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5" b="52910"/>
          <a:stretch/>
        </p:blipFill>
        <p:spPr>
          <a:xfrm>
            <a:off x="4167960" y="358466"/>
            <a:ext cx="3855697" cy="3206479"/>
          </a:xfrm>
          <a:prstGeom prst="rect">
            <a:avLst/>
          </a:prstGeom>
        </p:spPr>
      </p:pic>
      <p:pic>
        <p:nvPicPr>
          <p:cNvPr id="8" name="Picture 7" descr="A person in a white coat&#10;&#10;Description automatically generated with medium confidence">
            <a:extLst>
              <a:ext uri="{FF2B5EF4-FFF2-40B4-BE49-F238E27FC236}">
                <a16:creationId xmlns:a16="http://schemas.microsoft.com/office/drawing/2014/main" id="{40131C24-5491-0BB2-E47B-CB146A8A2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4196316" cy="5415099"/>
          </a:xfrm>
          <a:prstGeom prst="rect">
            <a:avLst/>
          </a:prstGeom>
        </p:spPr>
      </p:pic>
      <p:graphicFrame>
        <p:nvGraphicFramePr>
          <p:cNvPr id="23" name="TextBox 8">
            <a:extLst>
              <a:ext uri="{FF2B5EF4-FFF2-40B4-BE49-F238E27FC236}">
                <a16:creationId xmlns:a16="http://schemas.microsoft.com/office/drawing/2014/main" id="{8302CAE2-0EDC-9E98-1E99-08F8BFC3FF1A}"/>
              </a:ext>
            </a:extLst>
          </p:cNvPr>
          <p:cNvGraphicFramePr/>
          <p:nvPr/>
        </p:nvGraphicFramePr>
        <p:xfrm>
          <a:off x="7756257" y="113616"/>
          <a:ext cx="4435743" cy="5047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1155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2569A9E8-712B-DE45-B646-E8AD1EE6A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074BE8F3-7296-464B-95A8-25CCE098A1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165BFC57-507D-284E-9E03-B2AA4FBC4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EF356A5C-AE4D-F94B-8EB0-65DB2002CE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BBF16739-9341-4B46-A795-1174A517B0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49EAD4D1-128D-244A-8ECC-6A609DA2D9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878C6CA5-DBBC-A846-A08E-4DE84E78BF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1" uiExpand="1">
        <p:bldSub>
          <a:bldDgm bld="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7214D537-9EB7-46F2-F567-C9F61E1834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7766"/>
          <a:stretch/>
        </p:blipFill>
        <p:spPr>
          <a:xfrm>
            <a:off x="4332376" y="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2B97AB-F408-9702-5DBA-55CCCAA93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The 4 Day Cash Machine….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2959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AF1DC-EAD6-C721-A35A-F08EBE200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dirty="0"/>
              <a:t>What Is Next?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BC4CF-2658-0976-BBD2-62006AB79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3600" dirty="0"/>
              <a:t>Starting On Monday </a:t>
            </a:r>
            <a:r>
              <a:rPr lang="en-US" sz="3600"/>
              <a:t>April 24</a:t>
            </a:r>
            <a:r>
              <a:rPr lang="en-US" sz="3600" baseline="30000"/>
              <a:t>th</a:t>
            </a:r>
            <a:r>
              <a:rPr lang="en-US" sz="3600"/>
              <a:t> at </a:t>
            </a:r>
          </a:p>
          <a:p>
            <a:pPr marL="0" indent="0">
              <a:buNone/>
            </a:pPr>
            <a:r>
              <a:rPr lang="en-US" sz="3600"/>
              <a:t>7 </a:t>
            </a:r>
            <a:r>
              <a:rPr lang="en-US" sz="3600" dirty="0"/>
              <a:t>PM Eastern, we have another </a:t>
            </a:r>
          </a:p>
          <a:p>
            <a:pPr marL="0" indent="0" algn="ctr">
              <a:buNone/>
            </a:pPr>
            <a:r>
              <a:rPr lang="en-US" sz="3600" b="1" i="1" dirty="0"/>
              <a:t>‘4 Day Challenge’. </a:t>
            </a:r>
          </a:p>
          <a:p>
            <a:pPr marL="0" indent="0">
              <a:buNone/>
            </a:pPr>
            <a:r>
              <a:rPr lang="en-US" sz="3600" dirty="0"/>
              <a:t>This is FREE and you can learn the entire process</a:t>
            </a:r>
            <a:r>
              <a:rPr lang="en-US" sz="2000" dirty="0"/>
              <a:t>. </a:t>
            </a:r>
          </a:p>
        </p:txBody>
      </p:sp>
      <p:pic>
        <p:nvPicPr>
          <p:cNvPr id="5" name="Picture 4" descr="Close-up of dartboard">
            <a:extLst>
              <a:ext uri="{FF2B5EF4-FFF2-40B4-BE49-F238E27FC236}">
                <a16:creationId xmlns:a16="http://schemas.microsoft.com/office/drawing/2014/main" id="{89C9BA9A-A5E2-2B1B-78AB-606EC6E9DF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52" r="27329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65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3358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D54FED-D78E-F4A7-5ED4-DFAF41E4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600" b="1" i="1" dirty="0"/>
              <a:t>Scan This Code Or… </a:t>
            </a:r>
            <a:br>
              <a:rPr lang="en-US" sz="4600" b="1" i="1" dirty="0"/>
            </a:br>
            <a:r>
              <a:rPr lang="en-US" sz="4600" b="1" i="1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www.ThePracticeProfitSystem.com/</a:t>
            </a:r>
            <a:r>
              <a:rPr lang="en-US" sz="4600" b="1" i="1" u="sng" dirty="0"/>
              <a:t>4Day</a:t>
            </a:r>
          </a:p>
        </p:txBody>
      </p:sp>
      <p:sp>
        <p:nvSpPr>
          <p:cNvPr id="32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95530D32-66C7-820E-21F7-DEEFFEFB3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920" y="2642616"/>
            <a:ext cx="2902656" cy="3605784"/>
          </a:xfrm>
          <a:prstGeom prst="rect">
            <a:avLst/>
          </a:prstGeom>
        </p:spPr>
      </p:pic>
      <p:pic>
        <p:nvPicPr>
          <p:cNvPr id="7" name="Picture 6" descr="Stethoscope with cable making heart monitor shape">
            <a:extLst>
              <a:ext uri="{FF2B5EF4-FFF2-40B4-BE49-F238E27FC236}">
                <a16:creationId xmlns:a16="http://schemas.microsoft.com/office/drawing/2014/main" id="{3FF02872-46D4-AC86-059C-C6391AE97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5646" y="2642616"/>
            <a:ext cx="5612115" cy="360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931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BA7DE8-4BAE-1249-6ABC-8212EF479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 b="1" i="1" u="sng" kern="1200">
                <a:solidFill>
                  <a:schemeClr val="tx1"/>
                </a:solidFill>
                <a:latin typeface="+mj-lt"/>
                <a:ea typeface="+mj-ea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www.ThePracticeProfitSystem.com/</a:t>
            </a:r>
            <a:r>
              <a:rPr lang="en-US" sz="5100" b="1" i="1" u="sng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4Day</a:t>
            </a:r>
            <a:endParaRPr lang="en-US" sz="5100" u="sng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urning match">
            <a:extLst>
              <a:ext uri="{FF2B5EF4-FFF2-40B4-BE49-F238E27FC236}">
                <a16:creationId xmlns:a16="http://schemas.microsoft.com/office/drawing/2014/main" id="{7AA02F03-08F1-CC85-C89E-72E74D513F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45" b="11250"/>
          <a:stretch/>
        </p:blipFill>
        <p:spPr>
          <a:xfrm>
            <a:off x="2906581" y="2633472"/>
            <a:ext cx="6375789" cy="358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434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13412</TotalTime>
  <Words>950</Words>
  <Application>Microsoft Macintosh PowerPoint</Application>
  <PresentationFormat>Widescreen</PresentationFormat>
  <Paragraphs>146</Paragraphs>
  <Slides>40</Slides>
  <Notes>17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Avenir Medium</vt:lpstr>
      <vt:lpstr>Calibri</vt:lpstr>
      <vt:lpstr>Calibri Light</vt:lpstr>
      <vt:lpstr>Century Schoolbook</vt:lpstr>
      <vt:lpstr>Office Theme</vt:lpstr>
      <vt:lpstr>You probably know this already but… </vt:lpstr>
      <vt:lpstr>The problem is, no one has ever shown you how to monetize what you learned here today</vt:lpstr>
      <vt:lpstr>We are going to show you how to add at least $20,000 in new revenue without running any new ads</vt:lpstr>
      <vt:lpstr>This is exactly how.. </vt:lpstr>
      <vt:lpstr>PowerPoint Presentation</vt:lpstr>
      <vt:lpstr>PowerPoint Presentation</vt:lpstr>
      <vt:lpstr>PowerPoint Presentation</vt:lpstr>
      <vt:lpstr>The Doctors Paradox </vt:lpstr>
      <vt:lpstr>PowerPoint Presentation</vt:lpstr>
      <vt:lpstr>The Problem Is Most Doctors and Practice Owners… </vt:lpstr>
      <vt:lpstr>That problem is solved with what I call …   The 4 Day Cash Machine.. </vt:lpstr>
      <vt:lpstr>You will LOVE this solution because… </vt:lpstr>
      <vt:lpstr>It is used in our clinics today that we own in… </vt:lpstr>
      <vt:lpstr>New York, Florida, Nevada, Texas, Colorado, Arizona and California. </vt:lpstr>
      <vt:lpstr>It works for our clients in places like.. </vt:lpstr>
      <vt:lpstr>Billings, Montana,  Manhattan, NY Jackson, Tennessee,  Rochester Hills, MI Washington DC,  Buffalo, NY Dallas, TX  South Atlanta and more</vt:lpstr>
      <vt:lpstr>It works if you have a list of patients who are mostly Medicare and Medicaid</vt:lpstr>
      <vt:lpstr>PowerPoint Presentation</vt:lpstr>
      <vt:lpstr>The P Shot Problem </vt:lpstr>
      <vt:lpstr>PowerPoint Presentation</vt:lpstr>
      <vt:lpstr>The 4 Day Cash Machine…. </vt:lpstr>
      <vt:lpstr>Step 2: Use Proven Emails And Scripting</vt:lpstr>
      <vt:lpstr>PowerPoint Presentation</vt:lpstr>
      <vt:lpstr>PowerPoint Presentation</vt:lpstr>
      <vt:lpstr>PowerPoint Presentation</vt:lpstr>
      <vt:lpstr>Inbound Call Scripts</vt:lpstr>
      <vt:lpstr>Do you have a script that you follow when making an offer to a prospect? </vt:lpstr>
      <vt:lpstr>Big Money Script</vt:lpstr>
      <vt:lpstr>PowerPoint Presentation</vt:lpstr>
      <vt:lpstr>PowerPoint Presentation</vt:lpstr>
      <vt:lpstr>Step 3: Create Premium Pricing</vt:lpstr>
      <vt:lpstr>You do this by creating a… </vt:lpstr>
      <vt:lpstr>Signature Solution Vs. Selling A Procedure</vt:lpstr>
      <vt:lpstr>What is a signature solution? </vt:lpstr>
      <vt:lpstr>PowerPoint Presentation</vt:lpstr>
      <vt:lpstr>PowerPoint Presentation</vt:lpstr>
      <vt:lpstr>The 4 Day Cash Machine…. </vt:lpstr>
      <vt:lpstr>What Is Next? </vt:lpstr>
      <vt:lpstr>Scan This Code Or…  www.ThePracticeProfitSystem.com/4Day</vt:lpstr>
      <vt:lpstr>www.ThePracticeProfitSystem.com/4Day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Practice Growth Event</dc:title>
  <dc:creator>Matt Gillogly</dc:creator>
  <cp:lastModifiedBy>Matt Gillogly</cp:lastModifiedBy>
  <cp:revision>34</cp:revision>
  <cp:lastPrinted>2022-04-01T20:05:38Z</cp:lastPrinted>
  <dcterms:created xsi:type="dcterms:W3CDTF">2021-10-25T20:27:03Z</dcterms:created>
  <dcterms:modified xsi:type="dcterms:W3CDTF">2023-04-10T13:52:39Z</dcterms:modified>
</cp:coreProperties>
</file>