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10287000" cx="18288000"/>
  <p:notesSz cx="6858000" cy="9144000"/>
  <p:embeddedFontLst>
    <p:embeddedFont>
      <p:font typeface="Poppins"/>
      <p:bold r:id="rId25"/>
      <p:boldItalic r:id="rId26"/>
    </p:embeddedFont>
    <p:embeddedFont>
      <p:font typeface="Open Sans"/>
      <p:bold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oppins-boldItalic.fntdata"/><Relationship Id="rId25" Type="http://schemas.openxmlformats.org/officeDocument/2006/relationships/font" Target="fonts/Poppins-bold.fntdata"/><Relationship Id="rId28" Type="http://schemas.openxmlformats.org/officeDocument/2006/relationships/font" Target="fonts/OpenSans-boldItalic.fntdata"/><Relationship Id="rId27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Relationship Id="rId4" Type="http://schemas.openxmlformats.org/officeDocument/2006/relationships/image" Target="../media/image2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7.jpg"/><Relationship Id="rId4" Type="http://schemas.openxmlformats.org/officeDocument/2006/relationships/image" Target="../media/image7.png"/><Relationship Id="rId5" Type="http://schemas.openxmlformats.org/officeDocument/2006/relationships/image" Target="../media/image1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7.png"/><Relationship Id="rId5" Type="http://schemas.openxmlformats.org/officeDocument/2006/relationships/image" Target="../media/image1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17.jpg"/><Relationship Id="rId5" Type="http://schemas.openxmlformats.org/officeDocument/2006/relationships/image" Target="../media/image9.png"/><Relationship Id="rId6" Type="http://schemas.openxmlformats.org/officeDocument/2006/relationships/image" Target="../media/image11.png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8.jpg"/><Relationship Id="rId5" Type="http://schemas.openxmlformats.org/officeDocument/2006/relationships/image" Target="../media/image7.png"/><Relationship Id="rId6" Type="http://schemas.openxmlformats.org/officeDocument/2006/relationships/image" Target="../media/image1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5.jpg"/><Relationship Id="rId4" Type="http://schemas.openxmlformats.org/officeDocument/2006/relationships/image" Target="../media/image7.png"/><Relationship Id="rId5" Type="http://schemas.openxmlformats.org/officeDocument/2006/relationships/image" Target="../media/image1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28.png"/><Relationship Id="rId5" Type="http://schemas.openxmlformats.org/officeDocument/2006/relationships/image" Target="../media/image17.jpg"/><Relationship Id="rId6" Type="http://schemas.openxmlformats.org/officeDocument/2006/relationships/image" Target="../media/image14.png"/><Relationship Id="rId7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jpg"/><Relationship Id="rId4" Type="http://schemas.openxmlformats.org/officeDocument/2006/relationships/image" Target="../media/image18.jpg"/><Relationship Id="rId5" Type="http://schemas.openxmlformats.org/officeDocument/2006/relationships/image" Target="../media/image38.jpg"/><Relationship Id="rId6" Type="http://schemas.openxmlformats.org/officeDocument/2006/relationships/image" Target="../media/image31.jpg"/><Relationship Id="rId7" Type="http://schemas.openxmlformats.org/officeDocument/2006/relationships/image" Target="../media/image7.png"/><Relationship Id="rId8" Type="http://schemas.openxmlformats.org/officeDocument/2006/relationships/image" Target="../media/image1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Relationship Id="rId4" Type="http://schemas.openxmlformats.org/officeDocument/2006/relationships/image" Target="../media/image26.jpg"/><Relationship Id="rId5" Type="http://schemas.openxmlformats.org/officeDocument/2006/relationships/image" Target="../media/image7.png"/><Relationship Id="rId6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jpg"/><Relationship Id="rId4" Type="http://schemas.openxmlformats.org/officeDocument/2006/relationships/image" Target="../media/image7.png"/><Relationship Id="rId5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27.png"/><Relationship Id="rId9" Type="http://schemas.openxmlformats.org/officeDocument/2006/relationships/image" Target="../media/image17.jpg"/><Relationship Id="rId5" Type="http://schemas.openxmlformats.org/officeDocument/2006/relationships/image" Target="../media/image29.png"/><Relationship Id="rId6" Type="http://schemas.openxmlformats.org/officeDocument/2006/relationships/image" Target="../media/image37.png"/><Relationship Id="rId7" Type="http://schemas.openxmlformats.org/officeDocument/2006/relationships/image" Target="../media/image24.png"/><Relationship Id="rId8" Type="http://schemas.openxmlformats.org/officeDocument/2006/relationships/image" Target="../media/image3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6.jpg"/><Relationship Id="rId4" Type="http://schemas.openxmlformats.org/officeDocument/2006/relationships/image" Target="../media/image33.jpg"/><Relationship Id="rId5" Type="http://schemas.openxmlformats.org/officeDocument/2006/relationships/image" Target="../media/image7.png"/><Relationship Id="rId6" Type="http://schemas.openxmlformats.org/officeDocument/2006/relationships/image" Target="../media/image1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41.png"/><Relationship Id="rId5" Type="http://schemas.openxmlformats.org/officeDocument/2006/relationships/image" Target="../media/image1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4.jpg"/><Relationship Id="rId4" Type="http://schemas.openxmlformats.org/officeDocument/2006/relationships/image" Target="../media/image7.png"/><Relationship Id="rId5" Type="http://schemas.openxmlformats.org/officeDocument/2006/relationships/image" Target="../media/image1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Relationship Id="rId4" Type="http://schemas.openxmlformats.org/officeDocument/2006/relationships/image" Target="../media/image43.png"/><Relationship Id="rId5" Type="http://schemas.openxmlformats.org/officeDocument/2006/relationships/image" Target="../media/image1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0.jpg"/><Relationship Id="rId4" Type="http://schemas.openxmlformats.org/officeDocument/2006/relationships/image" Target="../media/image39.jpg"/><Relationship Id="rId5" Type="http://schemas.openxmlformats.org/officeDocument/2006/relationships/image" Target="../media/image7.png"/><Relationship Id="rId6" Type="http://schemas.openxmlformats.org/officeDocument/2006/relationships/image" Target="../media/image1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jpg"/><Relationship Id="rId4" Type="http://schemas.openxmlformats.org/officeDocument/2006/relationships/image" Target="../media/image7.png"/><Relationship Id="rId5" Type="http://schemas.openxmlformats.org/officeDocument/2006/relationships/image" Target="../media/image1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Relationship Id="rId4" Type="http://schemas.openxmlformats.org/officeDocument/2006/relationships/image" Target="../media/image42.jpg"/><Relationship Id="rId5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5694" r="5694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9676" y="585690"/>
            <a:ext cx="4289397" cy="308111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2134271" y="9296400"/>
            <a:ext cx="14019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2497A8"/>
                </a:solidFill>
                <a:latin typeface="Poppins"/>
                <a:ea typeface="Poppins"/>
                <a:cs typeface="Poppins"/>
                <a:sym typeface="Poppins"/>
              </a:rPr>
              <a:t>WWW.HEALINCSUMMIT.COM | (3</a:t>
            </a:r>
            <a:r>
              <a:rPr b="1" i="0" lang="en-US" sz="2800" u="none" cap="none" strike="noStrike">
                <a:solidFill>
                  <a:srgbClr val="2497A8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r>
              <a:rPr b="1" i="0" lang="en-US" sz="2800" u="none" cap="none" strike="noStrike">
                <a:solidFill>
                  <a:srgbClr val="2497A8"/>
                </a:solidFill>
                <a:latin typeface="Poppins"/>
                <a:ea typeface="Poppins"/>
                <a:cs typeface="Poppins"/>
                <a:sym typeface="Poppins"/>
              </a:rPr>
              <a:t>7) 844-3076               </a:t>
            </a:r>
            <a:endParaRPr b="1" i="0" sz="2800" u="none" cap="none" strike="noStrike">
              <a:solidFill>
                <a:srgbClr val="2497A8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2497A8"/>
                </a:solidFill>
                <a:latin typeface="Poppins"/>
                <a:ea typeface="Poppins"/>
                <a:cs typeface="Poppins"/>
                <a:sym typeface="Poppins"/>
              </a:rPr>
              <a:t>www.mimansa.co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2497A8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/>
          <p:cNvPicPr preferRelativeResize="0"/>
          <p:nvPr/>
        </p:nvPicPr>
        <p:blipFill rotWithShape="1">
          <a:blip r:embed="rId3">
            <a:alphaModFix/>
          </a:blip>
          <a:srcRect b="7811" l="0" r="0" t="7812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/>
          <p:nvPr/>
        </p:nvSpPr>
        <p:spPr>
          <a:xfrm>
            <a:off x="1755487" y="2516079"/>
            <a:ext cx="14777025" cy="6742218"/>
          </a:xfrm>
          <a:custGeom>
            <a:rect b="b" l="l" r="r" t="t"/>
            <a:pathLst>
              <a:path extrusionOk="0" h="2459580" w="5390699">
                <a:moveTo>
                  <a:pt x="0" y="0"/>
                </a:moveTo>
                <a:lnTo>
                  <a:pt x="5390699" y="0"/>
                </a:lnTo>
                <a:lnTo>
                  <a:pt x="5390699" y="2459580"/>
                </a:lnTo>
                <a:lnTo>
                  <a:pt x="0" y="2459580"/>
                </a:lnTo>
                <a:close/>
              </a:path>
            </a:pathLst>
          </a:custGeom>
          <a:solidFill>
            <a:srgbClr val="86C6D0">
              <a:alpha val="84705"/>
            </a:srgbClr>
          </a:solidFill>
          <a:ln>
            <a:noFill/>
          </a:ln>
        </p:spPr>
      </p:sp>
      <p:cxnSp>
        <p:nvCxnSpPr>
          <p:cNvPr id="93" name="Google Shape;93;p14"/>
          <p:cNvCxnSpPr/>
          <p:nvPr/>
        </p:nvCxnSpPr>
        <p:spPr>
          <a:xfrm>
            <a:off x="8648236" y="7773347"/>
            <a:ext cx="752470" cy="0"/>
          </a:xfrm>
          <a:prstGeom prst="straightConnector1">
            <a:avLst/>
          </a:prstGeom>
          <a:noFill/>
          <a:ln cap="flat" cmpd="sng" w="476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94" name="Google Shape;9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8288000" cy="266145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4858800" y="3952900"/>
            <a:ext cx="95802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0" u="none" cap="none" strike="noStrike">
                <a:solidFill>
                  <a:srgbClr val="130E0C"/>
                </a:solidFill>
                <a:latin typeface="Arial"/>
                <a:ea typeface="Arial"/>
                <a:cs typeface="Arial"/>
                <a:sym typeface="Arial"/>
              </a:rPr>
              <a:t>LONGEVITY 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5222114" y="5708293"/>
            <a:ext cx="7604713" cy="4039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0E0C"/>
                </a:solidFill>
                <a:latin typeface="Poppins"/>
                <a:ea typeface="Poppins"/>
                <a:cs typeface="Poppins"/>
                <a:sym typeface="Poppins"/>
              </a:rPr>
              <a:t>&amp; INTEGRATIVE MEDICINE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2641030" y="6512561"/>
            <a:ext cx="12766883" cy="8066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130E0C"/>
                </a:solidFill>
                <a:latin typeface="Poppins"/>
                <a:ea typeface="Poppins"/>
                <a:cs typeface="Poppins"/>
                <a:sym typeface="Poppins"/>
              </a:rPr>
              <a:t>By Dr. Mima MD MS IFMCP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00" u="none" cap="none" strike="noStrike">
                <a:solidFill>
                  <a:srgbClr val="130E0C"/>
                </a:solidFill>
                <a:latin typeface="Poppins"/>
                <a:ea typeface="Poppins"/>
                <a:cs typeface="Poppins"/>
                <a:sym typeface="Poppins"/>
              </a:rPr>
              <a:t>CEO, Founder of Mimansa</a:t>
            </a:r>
            <a:endParaRPr/>
          </a:p>
        </p:txBody>
      </p:sp>
      <p:pic>
        <p:nvPicPr>
          <p:cNvPr id="98" name="Google Shape;98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6C6D0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15"/>
          <p:cNvGrpSpPr/>
          <p:nvPr/>
        </p:nvGrpSpPr>
        <p:grpSpPr>
          <a:xfrm>
            <a:off x="1895458" y="2641536"/>
            <a:ext cx="3612289" cy="7145783"/>
            <a:chOff x="0" y="0"/>
            <a:chExt cx="2620010" cy="5182870"/>
          </a:xfrm>
        </p:grpSpPr>
        <p:sp>
          <p:nvSpPr>
            <p:cNvPr id="105" name="Google Shape;105;p15"/>
            <p:cNvSpPr/>
            <p:nvPr/>
          </p:nvSpPr>
          <p:spPr>
            <a:xfrm>
              <a:off x="53340" y="25400"/>
              <a:ext cx="2513330" cy="5132070"/>
            </a:xfrm>
            <a:custGeom>
              <a:rect b="b" l="l" r="r" t="t"/>
              <a:pathLst>
                <a:path extrusionOk="0"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185420" y="156210"/>
              <a:ext cx="2251710" cy="4876800"/>
            </a:xfrm>
            <a:custGeom>
              <a:rect b="b" l="l" r="r" t="t"/>
              <a:pathLst>
                <a:path extrusionOk="0" h="4876800" w="225171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-22254" r="-22252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1121410" y="198120"/>
              <a:ext cx="347980" cy="43180"/>
            </a:xfrm>
            <a:custGeom>
              <a:rect b="b" l="l" r="r" t="t"/>
              <a:pathLst>
                <a:path extrusionOk="0"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1578312" y="187909"/>
              <a:ext cx="66636" cy="63602"/>
            </a:xfrm>
            <a:custGeom>
              <a:rect b="b" l="l" r="r" t="t"/>
              <a:pathLst>
                <a:path extrusionOk="0" h="63602" w="66636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0" y="685800"/>
              <a:ext cx="27940" cy="213360"/>
            </a:xfrm>
            <a:custGeom>
              <a:rect b="b" l="l" r="r" t="t"/>
              <a:pathLst>
                <a:path extrusionOk="0"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0" y="1057910"/>
              <a:ext cx="27940" cy="384810"/>
            </a:xfrm>
            <a:custGeom>
              <a:rect b="b" l="l" r="r" t="t"/>
              <a:pathLst>
                <a:path extrusionOk="0"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0" y="1526540"/>
              <a:ext cx="27940" cy="386080"/>
            </a:xfrm>
            <a:custGeom>
              <a:rect b="b" l="l" r="r" t="t"/>
              <a:pathLst>
                <a:path extrusionOk="0"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2592070" y="1184910"/>
              <a:ext cx="27940" cy="618490"/>
            </a:xfrm>
            <a:custGeom>
              <a:rect b="b" l="l" r="r" t="t"/>
              <a:pathLst>
                <a:path extrusionOk="0"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27940" y="0"/>
              <a:ext cx="2564130" cy="5182870"/>
            </a:xfrm>
            <a:custGeom>
              <a:rect b="b" l="l" r="r" t="t"/>
              <a:pathLst>
                <a:path extrusionOk="0"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114" name="Google Shape;114;p15"/>
          <p:cNvCxnSpPr/>
          <p:nvPr/>
        </p:nvCxnSpPr>
        <p:spPr>
          <a:xfrm rot="1474">
            <a:off x="6498843" y="8003764"/>
            <a:ext cx="9961305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" name="Google Shape;115;p15"/>
          <p:cNvCxnSpPr/>
          <p:nvPr/>
        </p:nvCxnSpPr>
        <p:spPr>
          <a:xfrm rot="3287">
            <a:off x="6498844" y="2627249"/>
            <a:ext cx="9961306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6" name="Google Shape;116;p15"/>
          <p:cNvSpPr txBox="1"/>
          <p:nvPr/>
        </p:nvSpPr>
        <p:spPr>
          <a:xfrm>
            <a:off x="6498851" y="3244250"/>
            <a:ext cx="11789100" cy="42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52" u="none" cap="none" strike="noStrike">
                <a:solidFill>
                  <a:srgbClr val="FFFFFF"/>
                </a:solidFill>
              </a:rPr>
              <a:t>WHAT ARE</a:t>
            </a:r>
            <a:endParaRPr b="1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52" u="none" cap="none" strike="noStrike">
                <a:solidFill>
                  <a:srgbClr val="FFFFFF"/>
                </a:solidFill>
              </a:rPr>
              <a:t>THE MAIN PILLARS </a:t>
            </a:r>
            <a:endParaRPr b="1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52" u="none" cap="none" strike="noStrike">
                <a:solidFill>
                  <a:srgbClr val="FFFFFF"/>
                </a:solidFill>
              </a:rPr>
              <a:t>OF LONGEVITY</a:t>
            </a:r>
            <a:endParaRPr b="1"/>
          </a:p>
        </p:txBody>
      </p:sp>
      <p:pic>
        <p:nvPicPr>
          <p:cNvPr id="117" name="Google Shape;11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1519"/>
            <a:ext cx="18288000" cy="2661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6C6D0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315105" y="2883950"/>
            <a:ext cx="3409553" cy="3409539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FFDE59"/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6"/>
          <p:cNvSpPr/>
          <p:nvPr/>
        </p:nvSpPr>
        <p:spPr>
          <a:xfrm>
            <a:off x="5397850" y="2883950"/>
            <a:ext cx="3409553" cy="3409539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7ED957"/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6"/>
          <p:cNvSpPr/>
          <p:nvPr/>
        </p:nvSpPr>
        <p:spPr>
          <a:xfrm>
            <a:off x="9480596" y="2883950"/>
            <a:ext cx="3409553" cy="3409539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0CC0DF"/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6"/>
          <p:cNvSpPr/>
          <p:nvPr/>
        </p:nvSpPr>
        <p:spPr>
          <a:xfrm>
            <a:off x="13563342" y="2883950"/>
            <a:ext cx="3409553" cy="3409539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004AAD"/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6"/>
          <p:cNvSpPr/>
          <p:nvPr/>
        </p:nvSpPr>
        <p:spPr>
          <a:xfrm>
            <a:off x="1277285" y="6928197"/>
            <a:ext cx="3485193" cy="1163281"/>
          </a:xfrm>
          <a:custGeom>
            <a:rect b="b" l="l" r="r" t="t"/>
            <a:pathLst>
              <a:path extrusionOk="0" h="660400" w="1978560">
                <a:moveTo>
                  <a:pt x="1854100" y="660400"/>
                </a:moveTo>
                <a:lnTo>
                  <a:pt x="124460" y="660400"/>
                </a:lnTo>
                <a:cubicBezTo>
                  <a:pt x="55880" y="660400"/>
                  <a:pt x="0" y="604520"/>
                  <a:pt x="0" y="53594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854100" y="0"/>
                </a:lnTo>
                <a:cubicBezTo>
                  <a:pt x="1922680" y="0"/>
                  <a:pt x="1978560" y="55880"/>
                  <a:pt x="1978560" y="124460"/>
                </a:cubicBezTo>
                <a:lnTo>
                  <a:pt x="1978560" y="535940"/>
                </a:lnTo>
                <a:cubicBezTo>
                  <a:pt x="1978560" y="604520"/>
                  <a:pt x="1922680" y="660400"/>
                  <a:pt x="1854100" y="6604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6"/>
          <p:cNvSpPr/>
          <p:nvPr/>
        </p:nvSpPr>
        <p:spPr>
          <a:xfrm>
            <a:off x="5360031" y="6928197"/>
            <a:ext cx="3485193" cy="1163281"/>
          </a:xfrm>
          <a:custGeom>
            <a:rect b="b" l="l" r="r" t="t"/>
            <a:pathLst>
              <a:path extrusionOk="0" h="660400" w="1978560">
                <a:moveTo>
                  <a:pt x="1854100" y="660400"/>
                </a:moveTo>
                <a:lnTo>
                  <a:pt x="124460" y="660400"/>
                </a:lnTo>
                <a:cubicBezTo>
                  <a:pt x="55880" y="660400"/>
                  <a:pt x="0" y="604520"/>
                  <a:pt x="0" y="53594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854100" y="0"/>
                </a:lnTo>
                <a:cubicBezTo>
                  <a:pt x="1922680" y="0"/>
                  <a:pt x="1978560" y="55880"/>
                  <a:pt x="1978560" y="124460"/>
                </a:cubicBezTo>
                <a:lnTo>
                  <a:pt x="1978560" y="535940"/>
                </a:lnTo>
                <a:cubicBezTo>
                  <a:pt x="1978560" y="604520"/>
                  <a:pt x="1922680" y="660400"/>
                  <a:pt x="1854100" y="6604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6"/>
          <p:cNvSpPr/>
          <p:nvPr/>
        </p:nvSpPr>
        <p:spPr>
          <a:xfrm>
            <a:off x="9442776" y="6928197"/>
            <a:ext cx="3485193" cy="1163281"/>
          </a:xfrm>
          <a:custGeom>
            <a:rect b="b" l="l" r="r" t="t"/>
            <a:pathLst>
              <a:path extrusionOk="0" h="660400" w="1978560">
                <a:moveTo>
                  <a:pt x="1854100" y="660400"/>
                </a:moveTo>
                <a:lnTo>
                  <a:pt x="124460" y="660400"/>
                </a:lnTo>
                <a:cubicBezTo>
                  <a:pt x="55880" y="660400"/>
                  <a:pt x="0" y="604520"/>
                  <a:pt x="0" y="53594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854100" y="0"/>
                </a:lnTo>
                <a:cubicBezTo>
                  <a:pt x="1922680" y="0"/>
                  <a:pt x="1978560" y="55880"/>
                  <a:pt x="1978560" y="124460"/>
                </a:cubicBezTo>
                <a:lnTo>
                  <a:pt x="1978560" y="535940"/>
                </a:lnTo>
                <a:cubicBezTo>
                  <a:pt x="1978560" y="604520"/>
                  <a:pt x="1922680" y="660400"/>
                  <a:pt x="1854100" y="6604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3525522" y="6928197"/>
            <a:ext cx="3485193" cy="1163281"/>
          </a:xfrm>
          <a:custGeom>
            <a:rect b="b" l="l" r="r" t="t"/>
            <a:pathLst>
              <a:path extrusionOk="0" h="660400" w="1978560">
                <a:moveTo>
                  <a:pt x="1854100" y="660400"/>
                </a:moveTo>
                <a:lnTo>
                  <a:pt x="124460" y="660400"/>
                </a:lnTo>
                <a:cubicBezTo>
                  <a:pt x="55880" y="660400"/>
                  <a:pt x="0" y="604520"/>
                  <a:pt x="0" y="535940"/>
                </a:cubicBezTo>
                <a:lnTo>
                  <a:pt x="0" y="124460"/>
                </a:lnTo>
                <a:cubicBezTo>
                  <a:pt x="0" y="55880"/>
                  <a:pt x="55880" y="0"/>
                  <a:pt x="124460" y="0"/>
                </a:cubicBezTo>
                <a:lnTo>
                  <a:pt x="1854100" y="0"/>
                </a:lnTo>
                <a:cubicBezTo>
                  <a:pt x="1922680" y="0"/>
                  <a:pt x="1978560" y="55880"/>
                  <a:pt x="1978560" y="124460"/>
                </a:cubicBezTo>
                <a:lnTo>
                  <a:pt x="1978560" y="535940"/>
                </a:lnTo>
                <a:cubicBezTo>
                  <a:pt x="1978560" y="604520"/>
                  <a:pt x="1922680" y="660400"/>
                  <a:pt x="1854100" y="6604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55981" y="2414284"/>
            <a:ext cx="600244" cy="593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35271" y="3419886"/>
            <a:ext cx="300122" cy="296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1775" y="2414284"/>
            <a:ext cx="600244" cy="593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8700" y="3543711"/>
            <a:ext cx="300122" cy="296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9574"/>
            <a:ext cx="18288000" cy="2661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32019" y="3612510"/>
            <a:ext cx="1708367" cy="1952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34770" y="3888005"/>
            <a:ext cx="2335715" cy="1401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88425" y="3791772"/>
            <a:ext cx="1593896" cy="1593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4369757" y="3709408"/>
            <a:ext cx="1758624" cy="175862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6"/>
          <p:cNvSpPr txBox="1"/>
          <p:nvPr/>
        </p:nvSpPr>
        <p:spPr>
          <a:xfrm>
            <a:off x="1277285" y="7194559"/>
            <a:ext cx="3485193" cy="563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99" u="none" cap="none" strike="noStrike">
                <a:solidFill>
                  <a:srgbClr val="2497A8"/>
                </a:solidFill>
                <a:latin typeface="Open Sans"/>
                <a:ea typeface="Open Sans"/>
                <a:cs typeface="Open Sans"/>
                <a:sym typeface="Open Sans"/>
              </a:rPr>
              <a:t>MOVE</a:t>
            </a:r>
            <a:endParaRPr/>
          </a:p>
        </p:txBody>
      </p:sp>
      <p:sp>
        <p:nvSpPr>
          <p:cNvPr id="142" name="Google Shape;142;p16"/>
          <p:cNvSpPr txBox="1"/>
          <p:nvPr/>
        </p:nvSpPr>
        <p:spPr>
          <a:xfrm>
            <a:off x="5357508" y="7011680"/>
            <a:ext cx="34851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99" u="none" cap="none" strike="noStrike">
                <a:solidFill>
                  <a:srgbClr val="2497A8"/>
                </a:solidFill>
                <a:latin typeface="Open Sans"/>
                <a:ea typeface="Open Sans"/>
                <a:cs typeface="Open Sans"/>
                <a:sym typeface="Open Sans"/>
              </a:rPr>
              <a:t>RIGHT </a:t>
            </a:r>
            <a:endParaRPr/>
          </a:p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99" u="none" cap="none" strike="noStrike">
                <a:solidFill>
                  <a:srgbClr val="2497A8"/>
                </a:solidFill>
                <a:latin typeface="Open Sans"/>
                <a:ea typeface="Open Sans"/>
                <a:cs typeface="Open Sans"/>
                <a:sym typeface="Open Sans"/>
              </a:rPr>
              <a:t>OUTLOOK</a:t>
            </a:r>
            <a:endParaRPr/>
          </a:p>
        </p:txBody>
      </p:sp>
      <p:sp>
        <p:nvSpPr>
          <p:cNvPr id="143" name="Google Shape;143;p16"/>
          <p:cNvSpPr txBox="1"/>
          <p:nvPr/>
        </p:nvSpPr>
        <p:spPr>
          <a:xfrm>
            <a:off x="9404957" y="7011680"/>
            <a:ext cx="3485100" cy="10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99" u="none" cap="none" strike="noStrike">
                <a:solidFill>
                  <a:srgbClr val="2497A8"/>
                </a:solidFill>
                <a:latin typeface="Open Sans"/>
                <a:ea typeface="Open Sans"/>
                <a:cs typeface="Open Sans"/>
                <a:sym typeface="Open Sans"/>
              </a:rPr>
              <a:t>EAT</a:t>
            </a:r>
            <a:endParaRPr/>
          </a:p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99" u="none" cap="none" strike="noStrike">
                <a:solidFill>
                  <a:srgbClr val="2497A8"/>
                </a:solidFill>
                <a:latin typeface="Open Sans"/>
                <a:ea typeface="Open Sans"/>
                <a:cs typeface="Open Sans"/>
                <a:sym typeface="Open Sans"/>
              </a:rPr>
              <a:t>WISELY</a:t>
            </a:r>
            <a:endParaRPr/>
          </a:p>
        </p:txBody>
      </p:sp>
      <p:sp>
        <p:nvSpPr>
          <p:cNvPr id="144" name="Google Shape;144;p16"/>
          <p:cNvSpPr txBox="1"/>
          <p:nvPr/>
        </p:nvSpPr>
        <p:spPr>
          <a:xfrm>
            <a:off x="13506472" y="7194559"/>
            <a:ext cx="3485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99" u="none" cap="none" strike="noStrike">
                <a:solidFill>
                  <a:srgbClr val="2497A8"/>
                </a:solidFill>
                <a:latin typeface="Open Sans"/>
                <a:ea typeface="Open Sans"/>
                <a:cs typeface="Open Sans"/>
                <a:sym typeface="Open Sans"/>
              </a:rPr>
              <a:t>CONNECT</a:t>
            </a: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6C6D0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7"/>
          <p:cNvPicPr preferRelativeResize="0"/>
          <p:nvPr/>
        </p:nvPicPr>
        <p:blipFill rotWithShape="1">
          <a:blip r:embed="rId3">
            <a:alphaModFix/>
          </a:blip>
          <a:srcRect b="5398" l="0" r="0" t="5399"/>
          <a:stretch/>
        </p:blipFill>
        <p:spPr>
          <a:xfrm>
            <a:off x="11726848" y="1617941"/>
            <a:ext cx="6561152" cy="3902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7"/>
          <p:cNvPicPr preferRelativeResize="0"/>
          <p:nvPr/>
        </p:nvPicPr>
        <p:blipFill rotWithShape="1">
          <a:blip r:embed="rId4">
            <a:alphaModFix/>
          </a:blip>
          <a:srcRect b="0" l="10387" r="10387" t="0"/>
          <a:stretch/>
        </p:blipFill>
        <p:spPr>
          <a:xfrm>
            <a:off x="8670903" y="5849867"/>
            <a:ext cx="5272935" cy="4437133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7"/>
          <p:cNvSpPr txBox="1"/>
          <p:nvPr/>
        </p:nvSpPr>
        <p:spPr>
          <a:xfrm>
            <a:off x="1028700" y="3334677"/>
            <a:ext cx="7642200" cy="43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72" u="none" cap="none" strike="noStrike">
                <a:solidFill>
                  <a:srgbClr val="FFFFFF"/>
                </a:solidFill>
              </a:rPr>
              <a:t>WHAT ELSE DO WE NEED TO INCLUDE?</a:t>
            </a:r>
            <a:endParaRPr b="1"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18288000" cy="26614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5" name="Google Shape;155;p17"/>
          <p:cNvCxnSpPr/>
          <p:nvPr/>
        </p:nvCxnSpPr>
        <p:spPr>
          <a:xfrm rot="-2402">
            <a:off x="1028702" y="7868926"/>
            <a:ext cx="6815661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56" name="Google Shape;156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7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18"/>
          <p:cNvGrpSpPr/>
          <p:nvPr/>
        </p:nvGrpSpPr>
        <p:grpSpPr>
          <a:xfrm>
            <a:off x="10242824" y="2860170"/>
            <a:ext cx="3221432" cy="3098108"/>
            <a:chOff x="-95003" y="-2035"/>
            <a:chExt cx="2725545" cy="2621205"/>
          </a:xfrm>
        </p:grpSpPr>
        <p:sp>
          <p:nvSpPr>
            <p:cNvPr id="163" name="Google Shape;163;p18"/>
            <p:cNvSpPr/>
            <p:nvPr/>
          </p:nvSpPr>
          <p:spPr>
            <a:xfrm>
              <a:off x="-62725" y="-2035"/>
              <a:ext cx="2665449" cy="2544070"/>
            </a:xfrm>
            <a:custGeom>
              <a:rect b="b" l="l" r="r" t="t"/>
              <a:pathLst>
                <a:path extrusionOk="0" h="2544070" w="2665449">
                  <a:moveTo>
                    <a:pt x="1332725" y="2035"/>
                  </a:moveTo>
                  <a:cubicBezTo>
                    <a:pt x="1787805" y="0"/>
                    <a:pt x="2209190" y="241614"/>
                    <a:pt x="2437320" y="635390"/>
                  </a:cubicBezTo>
                  <a:cubicBezTo>
                    <a:pt x="2665450" y="1029165"/>
                    <a:pt x="2665450" y="1514905"/>
                    <a:pt x="2437320" y="1908680"/>
                  </a:cubicBezTo>
                  <a:cubicBezTo>
                    <a:pt x="2209190" y="2302456"/>
                    <a:pt x="1787805" y="2544070"/>
                    <a:pt x="1332725" y="2542035"/>
                  </a:cubicBezTo>
                  <a:cubicBezTo>
                    <a:pt x="877645" y="2544070"/>
                    <a:pt x="456260" y="2302456"/>
                    <a:pt x="228130" y="1908680"/>
                  </a:cubicBezTo>
                  <a:cubicBezTo>
                    <a:pt x="0" y="1514905"/>
                    <a:pt x="0" y="1029165"/>
                    <a:pt x="228130" y="635390"/>
                  </a:cubicBezTo>
                  <a:cubicBezTo>
                    <a:pt x="456260" y="241614"/>
                    <a:pt x="877645" y="0"/>
                    <a:pt x="1332725" y="2035"/>
                  </a:cubicBezTo>
                  <a:lnTo>
                    <a:pt x="1332725" y="256035"/>
                  </a:lnTo>
                  <a:cubicBezTo>
                    <a:pt x="968661" y="254407"/>
                    <a:pt x="631553" y="447698"/>
                    <a:pt x="449049" y="762719"/>
                  </a:cubicBezTo>
                  <a:cubicBezTo>
                    <a:pt x="266545" y="1077739"/>
                    <a:pt x="266545" y="1466331"/>
                    <a:pt x="449049" y="1781351"/>
                  </a:cubicBezTo>
                  <a:cubicBezTo>
                    <a:pt x="631553" y="2096372"/>
                    <a:pt x="968661" y="2289663"/>
                    <a:pt x="1332725" y="2288035"/>
                  </a:cubicBezTo>
                  <a:cubicBezTo>
                    <a:pt x="1696789" y="2289663"/>
                    <a:pt x="2033897" y="2096372"/>
                    <a:pt x="2216401" y="1781351"/>
                  </a:cubicBezTo>
                  <a:cubicBezTo>
                    <a:pt x="2398905" y="1466331"/>
                    <a:pt x="2398905" y="1077739"/>
                    <a:pt x="2216401" y="762719"/>
                  </a:cubicBezTo>
                  <a:cubicBezTo>
                    <a:pt x="2033897" y="447698"/>
                    <a:pt x="1696789" y="254407"/>
                    <a:pt x="1332725" y="256035"/>
                  </a:cubicBezTo>
                  <a:close/>
                </a:path>
              </a:pathLst>
            </a:custGeom>
            <a:solidFill>
              <a:srgbClr val="ECED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8"/>
            <p:cNvSpPr/>
            <p:nvPr/>
          </p:nvSpPr>
          <p:spPr>
            <a:xfrm>
              <a:off x="-95003" y="2605"/>
              <a:ext cx="2725545" cy="2616565"/>
            </a:xfrm>
            <a:custGeom>
              <a:rect b="b" l="l" r="r" t="t"/>
              <a:pathLst>
                <a:path extrusionOk="0" h="2616565" w="2725545">
                  <a:moveTo>
                    <a:pt x="1506114" y="5259"/>
                  </a:moveTo>
                  <a:cubicBezTo>
                    <a:pt x="2034376" y="64320"/>
                    <a:pt x="2469971" y="446118"/>
                    <a:pt x="2597758" y="962084"/>
                  </a:cubicBezTo>
                  <a:cubicBezTo>
                    <a:pt x="2725545" y="1478048"/>
                    <a:pt x="2518487" y="2019010"/>
                    <a:pt x="2078849" y="2317787"/>
                  </a:cubicBezTo>
                  <a:cubicBezTo>
                    <a:pt x="1639211" y="2616565"/>
                    <a:pt x="1060015" y="2609942"/>
                    <a:pt x="627324" y="2301189"/>
                  </a:cubicBezTo>
                  <a:cubicBezTo>
                    <a:pt x="194634" y="1992436"/>
                    <a:pt x="0" y="1446881"/>
                    <a:pt x="139552" y="933973"/>
                  </a:cubicBezTo>
                  <a:cubicBezTo>
                    <a:pt x="151303" y="890008"/>
                    <a:pt x="185680" y="855691"/>
                    <a:pt x="229665" y="844017"/>
                  </a:cubicBezTo>
                  <a:cubicBezTo>
                    <a:pt x="273651" y="832342"/>
                    <a:pt x="320521" y="845094"/>
                    <a:pt x="352528" y="877445"/>
                  </a:cubicBezTo>
                  <a:cubicBezTo>
                    <a:pt x="384535" y="909796"/>
                    <a:pt x="396786" y="956800"/>
                    <a:pt x="384642" y="1000658"/>
                  </a:cubicBezTo>
                  <a:cubicBezTo>
                    <a:pt x="273000" y="1410984"/>
                    <a:pt x="428707" y="1847428"/>
                    <a:pt x="774860" y="2094430"/>
                  </a:cubicBezTo>
                  <a:cubicBezTo>
                    <a:pt x="1121012" y="2341432"/>
                    <a:pt x="1584370" y="2346731"/>
                    <a:pt x="1936080" y="2107709"/>
                  </a:cubicBezTo>
                  <a:cubicBezTo>
                    <a:pt x="2287790" y="1868687"/>
                    <a:pt x="2453437" y="1435918"/>
                    <a:pt x="2351207" y="1023146"/>
                  </a:cubicBezTo>
                  <a:cubicBezTo>
                    <a:pt x="2248977" y="610374"/>
                    <a:pt x="1900502" y="304935"/>
                    <a:pt x="1477892" y="257686"/>
                  </a:cubicBezTo>
                  <a:cubicBezTo>
                    <a:pt x="1432643" y="252832"/>
                    <a:pt x="1393450" y="224138"/>
                    <a:pt x="1375154" y="182469"/>
                  </a:cubicBezTo>
                  <a:cubicBezTo>
                    <a:pt x="1356857" y="140801"/>
                    <a:pt x="1362254" y="92528"/>
                    <a:pt x="1389301" y="55929"/>
                  </a:cubicBezTo>
                  <a:cubicBezTo>
                    <a:pt x="1416348" y="19330"/>
                    <a:pt x="1460911" y="0"/>
                    <a:pt x="1506114" y="5259"/>
                  </a:cubicBezTo>
                  <a:close/>
                </a:path>
              </a:pathLst>
            </a:custGeom>
            <a:solidFill>
              <a:srgbClr val="FFDE5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5" name="Google Shape;165;p18"/>
          <p:cNvGrpSpPr/>
          <p:nvPr/>
        </p:nvGrpSpPr>
        <p:grpSpPr>
          <a:xfrm>
            <a:off x="13662666" y="2860170"/>
            <a:ext cx="3150402" cy="3145660"/>
            <a:chOff x="-62725" y="-2035"/>
            <a:chExt cx="2665449" cy="2661437"/>
          </a:xfrm>
        </p:grpSpPr>
        <p:sp>
          <p:nvSpPr>
            <p:cNvPr id="166" name="Google Shape;166;p18"/>
            <p:cNvSpPr/>
            <p:nvPr/>
          </p:nvSpPr>
          <p:spPr>
            <a:xfrm>
              <a:off x="-62725" y="-2035"/>
              <a:ext cx="2665449" cy="2544070"/>
            </a:xfrm>
            <a:custGeom>
              <a:rect b="b" l="l" r="r" t="t"/>
              <a:pathLst>
                <a:path extrusionOk="0" h="2544070" w="2665449">
                  <a:moveTo>
                    <a:pt x="1332725" y="2035"/>
                  </a:moveTo>
                  <a:cubicBezTo>
                    <a:pt x="1787805" y="0"/>
                    <a:pt x="2209190" y="241614"/>
                    <a:pt x="2437320" y="635390"/>
                  </a:cubicBezTo>
                  <a:cubicBezTo>
                    <a:pt x="2665450" y="1029165"/>
                    <a:pt x="2665450" y="1514905"/>
                    <a:pt x="2437320" y="1908680"/>
                  </a:cubicBezTo>
                  <a:cubicBezTo>
                    <a:pt x="2209190" y="2302456"/>
                    <a:pt x="1787805" y="2544070"/>
                    <a:pt x="1332725" y="2542035"/>
                  </a:cubicBezTo>
                  <a:cubicBezTo>
                    <a:pt x="877645" y="2544070"/>
                    <a:pt x="456260" y="2302456"/>
                    <a:pt x="228130" y="1908680"/>
                  </a:cubicBezTo>
                  <a:cubicBezTo>
                    <a:pt x="0" y="1514905"/>
                    <a:pt x="0" y="1029165"/>
                    <a:pt x="228130" y="635390"/>
                  </a:cubicBezTo>
                  <a:cubicBezTo>
                    <a:pt x="456260" y="241614"/>
                    <a:pt x="877645" y="0"/>
                    <a:pt x="1332725" y="2035"/>
                  </a:cubicBezTo>
                  <a:lnTo>
                    <a:pt x="1332725" y="256035"/>
                  </a:lnTo>
                  <a:cubicBezTo>
                    <a:pt x="968661" y="254407"/>
                    <a:pt x="631553" y="447698"/>
                    <a:pt x="449049" y="762719"/>
                  </a:cubicBezTo>
                  <a:cubicBezTo>
                    <a:pt x="266545" y="1077739"/>
                    <a:pt x="266545" y="1466331"/>
                    <a:pt x="449049" y="1781351"/>
                  </a:cubicBezTo>
                  <a:cubicBezTo>
                    <a:pt x="631553" y="2096372"/>
                    <a:pt x="968661" y="2289663"/>
                    <a:pt x="1332725" y="2288035"/>
                  </a:cubicBezTo>
                  <a:cubicBezTo>
                    <a:pt x="1696789" y="2289663"/>
                    <a:pt x="2033897" y="2096372"/>
                    <a:pt x="2216401" y="1781351"/>
                  </a:cubicBezTo>
                  <a:cubicBezTo>
                    <a:pt x="2398905" y="1466331"/>
                    <a:pt x="2398905" y="1077739"/>
                    <a:pt x="2216401" y="762719"/>
                  </a:cubicBezTo>
                  <a:cubicBezTo>
                    <a:pt x="2033897" y="447698"/>
                    <a:pt x="1696789" y="254407"/>
                    <a:pt x="1332725" y="256035"/>
                  </a:cubicBezTo>
                  <a:close/>
                </a:path>
              </a:pathLst>
            </a:custGeom>
            <a:solidFill>
              <a:srgbClr val="ECED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8"/>
            <p:cNvSpPr/>
            <p:nvPr/>
          </p:nvSpPr>
          <p:spPr>
            <a:xfrm>
              <a:off x="126912" y="2605"/>
              <a:ext cx="2461544" cy="2656797"/>
            </a:xfrm>
            <a:custGeom>
              <a:rect b="b" l="l" r="r" t="t"/>
              <a:pathLst>
                <a:path extrusionOk="0" h="2656797" w="2461544">
                  <a:moveTo>
                    <a:pt x="1284199" y="5259"/>
                  </a:moveTo>
                  <a:cubicBezTo>
                    <a:pt x="1884652" y="72392"/>
                    <a:pt x="2354681" y="553257"/>
                    <a:pt x="2408112" y="1155083"/>
                  </a:cubicBezTo>
                  <a:cubicBezTo>
                    <a:pt x="2461544" y="1756910"/>
                    <a:pt x="2083583" y="2313062"/>
                    <a:pt x="1504350" y="2484929"/>
                  </a:cubicBezTo>
                  <a:cubicBezTo>
                    <a:pt x="925116" y="2656797"/>
                    <a:pt x="304990" y="2396794"/>
                    <a:pt x="21530" y="1863220"/>
                  </a:cubicBezTo>
                  <a:cubicBezTo>
                    <a:pt x="0" y="1823127"/>
                    <a:pt x="1568" y="1774578"/>
                    <a:pt x="25640" y="1735957"/>
                  </a:cubicBezTo>
                  <a:cubicBezTo>
                    <a:pt x="49712" y="1697337"/>
                    <a:pt x="92609" y="1674548"/>
                    <a:pt x="138086" y="1676220"/>
                  </a:cubicBezTo>
                  <a:cubicBezTo>
                    <a:pt x="183564" y="1677893"/>
                    <a:pt x="224671" y="1703771"/>
                    <a:pt x="245842" y="1744055"/>
                  </a:cubicBezTo>
                  <a:cubicBezTo>
                    <a:pt x="472609" y="2170914"/>
                    <a:pt x="968711" y="2378917"/>
                    <a:pt x="1432097" y="2241423"/>
                  </a:cubicBezTo>
                  <a:cubicBezTo>
                    <a:pt x="1895484" y="2103928"/>
                    <a:pt x="2197852" y="1659007"/>
                    <a:pt x="2155107" y="1177546"/>
                  </a:cubicBezTo>
                  <a:cubicBezTo>
                    <a:pt x="2112362" y="696084"/>
                    <a:pt x="1736339" y="311392"/>
                    <a:pt x="1255977" y="257686"/>
                  </a:cubicBezTo>
                  <a:cubicBezTo>
                    <a:pt x="1210728" y="252832"/>
                    <a:pt x="1171535" y="224138"/>
                    <a:pt x="1153239" y="182469"/>
                  </a:cubicBezTo>
                  <a:cubicBezTo>
                    <a:pt x="1134942" y="140801"/>
                    <a:pt x="1140339" y="92528"/>
                    <a:pt x="1167386" y="55929"/>
                  </a:cubicBezTo>
                  <a:cubicBezTo>
                    <a:pt x="1194433" y="19330"/>
                    <a:pt x="1238996" y="0"/>
                    <a:pt x="1284199" y="5259"/>
                  </a:cubicBezTo>
                  <a:close/>
                </a:path>
              </a:pathLst>
            </a:custGeom>
            <a:solidFill>
              <a:srgbClr val="7ED9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8" name="Google Shape;168;p18"/>
          <p:cNvGrpSpPr/>
          <p:nvPr/>
        </p:nvGrpSpPr>
        <p:grpSpPr>
          <a:xfrm>
            <a:off x="10280975" y="6253766"/>
            <a:ext cx="3150402" cy="3106198"/>
            <a:chOff x="-62725" y="-2035"/>
            <a:chExt cx="2665449" cy="2628049"/>
          </a:xfrm>
        </p:grpSpPr>
        <p:sp>
          <p:nvSpPr>
            <p:cNvPr id="169" name="Google Shape;169;p18"/>
            <p:cNvSpPr/>
            <p:nvPr/>
          </p:nvSpPr>
          <p:spPr>
            <a:xfrm>
              <a:off x="-62725" y="-2035"/>
              <a:ext cx="2665449" cy="2544070"/>
            </a:xfrm>
            <a:custGeom>
              <a:rect b="b" l="l" r="r" t="t"/>
              <a:pathLst>
                <a:path extrusionOk="0" h="2544070" w="2665449">
                  <a:moveTo>
                    <a:pt x="1332725" y="2035"/>
                  </a:moveTo>
                  <a:cubicBezTo>
                    <a:pt x="1787805" y="0"/>
                    <a:pt x="2209190" y="241614"/>
                    <a:pt x="2437320" y="635390"/>
                  </a:cubicBezTo>
                  <a:cubicBezTo>
                    <a:pt x="2665450" y="1029165"/>
                    <a:pt x="2665450" y="1514905"/>
                    <a:pt x="2437320" y="1908680"/>
                  </a:cubicBezTo>
                  <a:cubicBezTo>
                    <a:pt x="2209190" y="2302456"/>
                    <a:pt x="1787805" y="2544070"/>
                    <a:pt x="1332725" y="2542035"/>
                  </a:cubicBezTo>
                  <a:cubicBezTo>
                    <a:pt x="877645" y="2544070"/>
                    <a:pt x="456260" y="2302456"/>
                    <a:pt x="228130" y="1908680"/>
                  </a:cubicBezTo>
                  <a:cubicBezTo>
                    <a:pt x="0" y="1514905"/>
                    <a:pt x="0" y="1029165"/>
                    <a:pt x="228130" y="635390"/>
                  </a:cubicBezTo>
                  <a:cubicBezTo>
                    <a:pt x="456260" y="241614"/>
                    <a:pt x="877645" y="0"/>
                    <a:pt x="1332725" y="2035"/>
                  </a:cubicBezTo>
                  <a:lnTo>
                    <a:pt x="1332725" y="256035"/>
                  </a:lnTo>
                  <a:cubicBezTo>
                    <a:pt x="968661" y="254407"/>
                    <a:pt x="631553" y="447698"/>
                    <a:pt x="449049" y="762719"/>
                  </a:cubicBezTo>
                  <a:cubicBezTo>
                    <a:pt x="266545" y="1077739"/>
                    <a:pt x="266545" y="1466331"/>
                    <a:pt x="449049" y="1781351"/>
                  </a:cubicBezTo>
                  <a:cubicBezTo>
                    <a:pt x="631553" y="2096372"/>
                    <a:pt x="968661" y="2289663"/>
                    <a:pt x="1332725" y="2288035"/>
                  </a:cubicBezTo>
                  <a:cubicBezTo>
                    <a:pt x="1696789" y="2289663"/>
                    <a:pt x="2033897" y="2096372"/>
                    <a:pt x="2216401" y="1781351"/>
                  </a:cubicBezTo>
                  <a:cubicBezTo>
                    <a:pt x="2398905" y="1466331"/>
                    <a:pt x="2398905" y="1077739"/>
                    <a:pt x="2216401" y="762719"/>
                  </a:cubicBezTo>
                  <a:cubicBezTo>
                    <a:pt x="2033897" y="447698"/>
                    <a:pt x="1696789" y="254407"/>
                    <a:pt x="1332725" y="256035"/>
                  </a:cubicBezTo>
                  <a:close/>
                </a:path>
              </a:pathLst>
            </a:custGeom>
            <a:solidFill>
              <a:srgbClr val="ECED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8"/>
            <p:cNvSpPr/>
            <p:nvPr/>
          </p:nvSpPr>
          <p:spPr>
            <a:xfrm>
              <a:off x="43025" y="2605"/>
              <a:ext cx="2512867" cy="2623409"/>
            </a:xfrm>
            <a:custGeom>
              <a:rect b="b" l="l" r="r" t="t"/>
              <a:pathLst>
                <a:path extrusionOk="0" h="2623409" w="2512867">
                  <a:moveTo>
                    <a:pt x="1368086" y="5259"/>
                  </a:moveTo>
                  <a:cubicBezTo>
                    <a:pt x="1998509" y="75742"/>
                    <a:pt x="2480242" y="600596"/>
                    <a:pt x="2496555" y="1234737"/>
                  </a:cubicBezTo>
                  <a:cubicBezTo>
                    <a:pt x="2512868" y="1868877"/>
                    <a:pt x="2058755" y="2417804"/>
                    <a:pt x="1432791" y="2520607"/>
                  </a:cubicBezTo>
                  <a:cubicBezTo>
                    <a:pt x="806826" y="2623409"/>
                    <a:pt x="201001" y="2248556"/>
                    <a:pt x="13636" y="1642507"/>
                  </a:cubicBezTo>
                  <a:cubicBezTo>
                    <a:pt x="0" y="1599090"/>
                    <a:pt x="10638" y="1551695"/>
                    <a:pt x="41520" y="1518269"/>
                  </a:cubicBezTo>
                  <a:cubicBezTo>
                    <a:pt x="72403" y="1484843"/>
                    <a:pt x="118810" y="1470496"/>
                    <a:pt x="163169" y="1480661"/>
                  </a:cubicBezTo>
                  <a:cubicBezTo>
                    <a:pt x="207527" y="1490825"/>
                    <a:pt x="243057" y="1523947"/>
                    <a:pt x="256304" y="1567485"/>
                  </a:cubicBezTo>
                  <a:cubicBezTo>
                    <a:pt x="406195" y="2052324"/>
                    <a:pt x="890856" y="2352206"/>
                    <a:pt x="1391627" y="2269964"/>
                  </a:cubicBezTo>
                  <a:cubicBezTo>
                    <a:pt x="1892399" y="2187723"/>
                    <a:pt x="2255689" y="1748581"/>
                    <a:pt x="2242639" y="1241268"/>
                  </a:cubicBezTo>
                  <a:cubicBezTo>
                    <a:pt x="2229589" y="733956"/>
                    <a:pt x="1844202" y="314073"/>
                    <a:pt x="1339864" y="257686"/>
                  </a:cubicBezTo>
                  <a:cubicBezTo>
                    <a:pt x="1294615" y="252832"/>
                    <a:pt x="1255422" y="224138"/>
                    <a:pt x="1237126" y="182469"/>
                  </a:cubicBezTo>
                  <a:cubicBezTo>
                    <a:pt x="1218829" y="140801"/>
                    <a:pt x="1224226" y="92528"/>
                    <a:pt x="1251273" y="55929"/>
                  </a:cubicBezTo>
                  <a:cubicBezTo>
                    <a:pt x="1278320" y="19330"/>
                    <a:pt x="1322883" y="0"/>
                    <a:pt x="1368086" y="5259"/>
                  </a:cubicBezTo>
                  <a:close/>
                </a:path>
              </a:pathLst>
            </a:custGeom>
            <a:solidFill>
              <a:srgbClr val="2497A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1" name="Google Shape;171;p18"/>
          <p:cNvGrpSpPr/>
          <p:nvPr/>
        </p:nvGrpSpPr>
        <p:grpSpPr>
          <a:xfrm>
            <a:off x="13662666" y="6253766"/>
            <a:ext cx="3174104" cy="3085091"/>
            <a:chOff x="-62725" y="-2035"/>
            <a:chExt cx="2685502" cy="2610191"/>
          </a:xfrm>
        </p:grpSpPr>
        <p:sp>
          <p:nvSpPr>
            <p:cNvPr id="172" name="Google Shape;172;p18"/>
            <p:cNvSpPr/>
            <p:nvPr/>
          </p:nvSpPr>
          <p:spPr>
            <a:xfrm>
              <a:off x="-62725" y="-2035"/>
              <a:ext cx="2665449" cy="2544070"/>
            </a:xfrm>
            <a:custGeom>
              <a:rect b="b" l="l" r="r" t="t"/>
              <a:pathLst>
                <a:path extrusionOk="0" h="2544070" w="2665449">
                  <a:moveTo>
                    <a:pt x="1332725" y="2035"/>
                  </a:moveTo>
                  <a:cubicBezTo>
                    <a:pt x="1787805" y="0"/>
                    <a:pt x="2209190" y="241614"/>
                    <a:pt x="2437320" y="635390"/>
                  </a:cubicBezTo>
                  <a:cubicBezTo>
                    <a:pt x="2665450" y="1029165"/>
                    <a:pt x="2665450" y="1514905"/>
                    <a:pt x="2437320" y="1908680"/>
                  </a:cubicBezTo>
                  <a:cubicBezTo>
                    <a:pt x="2209190" y="2302456"/>
                    <a:pt x="1787805" y="2544070"/>
                    <a:pt x="1332725" y="2542035"/>
                  </a:cubicBezTo>
                  <a:cubicBezTo>
                    <a:pt x="877645" y="2544070"/>
                    <a:pt x="456260" y="2302456"/>
                    <a:pt x="228130" y="1908680"/>
                  </a:cubicBezTo>
                  <a:cubicBezTo>
                    <a:pt x="0" y="1514905"/>
                    <a:pt x="0" y="1029165"/>
                    <a:pt x="228130" y="635390"/>
                  </a:cubicBezTo>
                  <a:cubicBezTo>
                    <a:pt x="456260" y="241614"/>
                    <a:pt x="877645" y="0"/>
                    <a:pt x="1332725" y="2035"/>
                  </a:cubicBezTo>
                  <a:lnTo>
                    <a:pt x="1332725" y="256035"/>
                  </a:lnTo>
                  <a:cubicBezTo>
                    <a:pt x="968661" y="254407"/>
                    <a:pt x="631553" y="447698"/>
                    <a:pt x="449049" y="762719"/>
                  </a:cubicBezTo>
                  <a:cubicBezTo>
                    <a:pt x="266545" y="1077739"/>
                    <a:pt x="266545" y="1466331"/>
                    <a:pt x="449049" y="1781351"/>
                  </a:cubicBezTo>
                  <a:cubicBezTo>
                    <a:pt x="631553" y="2096372"/>
                    <a:pt x="968661" y="2289663"/>
                    <a:pt x="1332725" y="2288035"/>
                  </a:cubicBezTo>
                  <a:cubicBezTo>
                    <a:pt x="1696789" y="2289663"/>
                    <a:pt x="2033897" y="2096372"/>
                    <a:pt x="2216401" y="1781351"/>
                  </a:cubicBezTo>
                  <a:cubicBezTo>
                    <a:pt x="2398905" y="1466331"/>
                    <a:pt x="2398905" y="1077739"/>
                    <a:pt x="2216401" y="762719"/>
                  </a:cubicBezTo>
                  <a:cubicBezTo>
                    <a:pt x="2033897" y="447698"/>
                    <a:pt x="1696789" y="254407"/>
                    <a:pt x="1332725" y="256035"/>
                  </a:cubicBezTo>
                  <a:close/>
                </a:path>
              </a:pathLst>
            </a:custGeom>
            <a:solidFill>
              <a:srgbClr val="ECEDF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8"/>
            <p:cNvSpPr/>
            <p:nvPr/>
          </p:nvSpPr>
          <p:spPr>
            <a:xfrm>
              <a:off x="904332" y="2605"/>
              <a:ext cx="1718445" cy="2605551"/>
            </a:xfrm>
            <a:custGeom>
              <a:rect b="b" l="l" r="r" t="t"/>
              <a:pathLst>
                <a:path extrusionOk="0" h="2605551" w="1718445">
                  <a:moveTo>
                    <a:pt x="506779" y="5259"/>
                  </a:moveTo>
                  <a:cubicBezTo>
                    <a:pt x="971475" y="57213"/>
                    <a:pt x="1370034" y="360316"/>
                    <a:pt x="1544239" y="794245"/>
                  </a:cubicBezTo>
                  <a:cubicBezTo>
                    <a:pt x="1718445" y="1228173"/>
                    <a:pt x="1640115" y="1722728"/>
                    <a:pt x="1340345" y="2081586"/>
                  </a:cubicBezTo>
                  <a:cubicBezTo>
                    <a:pt x="1040574" y="2440445"/>
                    <a:pt x="567858" y="2605551"/>
                    <a:pt x="109851" y="2511363"/>
                  </a:cubicBezTo>
                  <a:cubicBezTo>
                    <a:pt x="65235" y="2502396"/>
                    <a:pt x="28827" y="2470242"/>
                    <a:pt x="14414" y="2427076"/>
                  </a:cubicBezTo>
                  <a:cubicBezTo>
                    <a:pt x="0" y="2383911"/>
                    <a:pt x="9784" y="2336332"/>
                    <a:pt x="40062" y="2302357"/>
                  </a:cubicBezTo>
                  <a:cubicBezTo>
                    <a:pt x="70339" y="2268382"/>
                    <a:pt x="116480" y="2253204"/>
                    <a:pt x="161015" y="2262570"/>
                  </a:cubicBezTo>
                  <a:cubicBezTo>
                    <a:pt x="527420" y="2337919"/>
                    <a:pt x="905592" y="2205834"/>
                    <a:pt x="1145408" y="1918747"/>
                  </a:cubicBezTo>
                  <a:cubicBezTo>
                    <a:pt x="1385224" y="1631661"/>
                    <a:pt x="1447888" y="1236018"/>
                    <a:pt x="1308524" y="888875"/>
                  </a:cubicBezTo>
                  <a:cubicBezTo>
                    <a:pt x="1169160" y="541732"/>
                    <a:pt x="850313" y="299250"/>
                    <a:pt x="478557" y="257686"/>
                  </a:cubicBezTo>
                  <a:cubicBezTo>
                    <a:pt x="433308" y="252832"/>
                    <a:pt x="394115" y="224138"/>
                    <a:pt x="375819" y="182469"/>
                  </a:cubicBezTo>
                  <a:cubicBezTo>
                    <a:pt x="357522" y="140801"/>
                    <a:pt x="362919" y="92528"/>
                    <a:pt x="389966" y="55929"/>
                  </a:cubicBezTo>
                  <a:cubicBezTo>
                    <a:pt x="417013" y="19330"/>
                    <a:pt x="461576" y="0"/>
                    <a:pt x="506779" y="5259"/>
                  </a:cubicBezTo>
                  <a:close/>
                </a:path>
              </a:pathLst>
            </a:custGeom>
            <a:solidFill>
              <a:srgbClr val="004A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74" name="Google Shape;17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266145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/>
        </p:nvSpPr>
        <p:spPr>
          <a:xfrm>
            <a:off x="11281105" y="4078246"/>
            <a:ext cx="1150144" cy="5136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28" u="none" cap="none" strike="noStrike">
                <a:solidFill>
                  <a:srgbClr val="130E0C"/>
                </a:solidFill>
                <a:latin typeface="Arial"/>
                <a:ea typeface="Arial"/>
                <a:cs typeface="Arial"/>
                <a:sym typeface="Arial"/>
              </a:rPr>
              <a:t>MOVE</a:t>
            </a:r>
            <a:endParaRPr/>
          </a:p>
        </p:txBody>
      </p:sp>
      <p:sp>
        <p:nvSpPr>
          <p:cNvPr id="176" name="Google Shape;176;p18"/>
          <p:cNvSpPr txBox="1"/>
          <p:nvPr/>
        </p:nvSpPr>
        <p:spPr>
          <a:xfrm>
            <a:off x="14284400" y="3986351"/>
            <a:ext cx="1906935" cy="8307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4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51" u="none" cap="none" strike="noStrike">
                <a:solidFill>
                  <a:srgbClr val="130E0C"/>
                </a:solidFill>
                <a:latin typeface="Arial"/>
                <a:ea typeface="Arial"/>
                <a:cs typeface="Arial"/>
                <a:sym typeface="Arial"/>
              </a:rPr>
              <a:t>RIGHT</a:t>
            </a:r>
            <a:endParaRPr/>
          </a:p>
          <a:p>
            <a:pPr indent="0" lvl="0" marL="0" marR="0" rtl="0" algn="ctr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51" u="none" cap="none" strike="noStrike">
                <a:solidFill>
                  <a:srgbClr val="130E0C"/>
                </a:solidFill>
                <a:latin typeface="Arial"/>
                <a:ea typeface="Arial"/>
                <a:cs typeface="Arial"/>
                <a:sym typeface="Arial"/>
              </a:rPr>
              <a:t>OUTLOOK</a:t>
            </a:r>
            <a:endParaRPr/>
          </a:p>
        </p:txBody>
      </p:sp>
      <p:sp>
        <p:nvSpPr>
          <p:cNvPr id="177" name="Google Shape;177;p18"/>
          <p:cNvSpPr txBox="1"/>
          <p:nvPr/>
        </p:nvSpPr>
        <p:spPr>
          <a:xfrm>
            <a:off x="11137560" y="7379947"/>
            <a:ext cx="1437233" cy="8307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4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51" u="none" cap="none" strike="noStrike">
                <a:solidFill>
                  <a:srgbClr val="130E0C"/>
                </a:solidFill>
                <a:latin typeface="Arial"/>
                <a:ea typeface="Arial"/>
                <a:cs typeface="Arial"/>
                <a:sym typeface="Arial"/>
              </a:rPr>
              <a:t>EAT</a:t>
            </a:r>
            <a:endParaRPr/>
          </a:p>
          <a:p>
            <a:pPr indent="0" lvl="0" marL="0" marR="0" rtl="0" algn="ctr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51" u="none" cap="none" strike="noStrike">
                <a:solidFill>
                  <a:srgbClr val="130E0C"/>
                </a:solidFill>
                <a:latin typeface="Arial"/>
                <a:ea typeface="Arial"/>
                <a:cs typeface="Arial"/>
                <a:sym typeface="Arial"/>
              </a:rPr>
              <a:t>WISELY</a:t>
            </a:r>
            <a:endParaRPr/>
          </a:p>
        </p:txBody>
      </p:sp>
      <p:sp>
        <p:nvSpPr>
          <p:cNvPr id="178" name="Google Shape;178;p18"/>
          <p:cNvSpPr txBox="1"/>
          <p:nvPr/>
        </p:nvSpPr>
        <p:spPr>
          <a:xfrm>
            <a:off x="1147525" y="5161200"/>
            <a:ext cx="8395200" cy="11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2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776" u="none" cap="none" strike="noStrike">
                <a:solidFill>
                  <a:srgbClr val="2497A8"/>
                </a:solidFill>
              </a:rPr>
              <a:t>DETOXIFICATION</a:t>
            </a:r>
            <a:endParaRPr b="1"/>
          </a:p>
        </p:txBody>
      </p:sp>
      <p:sp>
        <p:nvSpPr>
          <p:cNvPr id="179" name="Google Shape;179;p18"/>
          <p:cNvSpPr txBox="1"/>
          <p:nvPr/>
        </p:nvSpPr>
        <p:spPr>
          <a:xfrm>
            <a:off x="14286261" y="7471841"/>
            <a:ext cx="1903214" cy="5136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28" u="none" cap="none" strike="noStrike">
                <a:solidFill>
                  <a:srgbClr val="130E0C"/>
                </a:solidFill>
                <a:latin typeface="Arial"/>
                <a:ea typeface="Arial"/>
                <a:cs typeface="Arial"/>
                <a:sym typeface="Arial"/>
              </a:rPr>
              <a:t>CONNECT</a:t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6C6D0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9"/>
          <p:cNvSpPr/>
          <p:nvPr/>
        </p:nvSpPr>
        <p:spPr>
          <a:xfrm>
            <a:off x="11215448" y="3695701"/>
            <a:ext cx="7072549" cy="6591300"/>
          </a:xfrm>
          <a:custGeom>
            <a:rect b="b" l="l" r="r" t="t"/>
            <a:pathLst>
              <a:path extrusionOk="0" h="2132123" w="2494619">
                <a:moveTo>
                  <a:pt x="0" y="0"/>
                </a:moveTo>
                <a:lnTo>
                  <a:pt x="2494619" y="0"/>
                </a:lnTo>
                <a:lnTo>
                  <a:pt x="2494619" y="2132123"/>
                </a:lnTo>
                <a:lnTo>
                  <a:pt x="0" y="21321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87" name="Google Shape;187;p19"/>
          <p:cNvSpPr txBox="1"/>
          <p:nvPr/>
        </p:nvSpPr>
        <p:spPr>
          <a:xfrm>
            <a:off x="754900" y="3429000"/>
            <a:ext cx="9497700" cy="48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600" u="none" cap="none" strike="noStrike">
                <a:solidFill>
                  <a:srgbClr val="FFFFFF"/>
                </a:solidFill>
              </a:rPr>
              <a:t>WHAT IS TOXIC BURDEN?</a:t>
            </a:r>
            <a:endParaRPr b="1"/>
          </a:p>
        </p:txBody>
      </p:sp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b="0" l="276" r="18953" t="15213"/>
          <a:stretch/>
        </p:blipFill>
        <p:spPr>
          <a:xfrm>
            <a:off x="8458200" y="4101373"/>
            <a:ext cx="9344732" cy="5854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8288000" cy="2661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9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266145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0"/>
          <p:cNvSpPr txBox="1"/>
          <p:nvPr/>
        </p:nvSpPr>
        <p:spPr>
          <a:xfrm>
            <a:off x="5257799" y="2455475"/>
            <a:ext cx="8469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199" u="none" cap="none" strike="noStrike">
                <a:solidFill>
                  <a:srgbClr val="2497A8"/>
                </a:solidFill>
              </a:rPr>
              <a:t>THE GLASS THEORY</a:t>
            </a:r>
            <a:endParaRPr b="1"/>
          </a:p>
        </p:txBody>
      </p:sp>
      <p:sp>
        <p:nvSpPr>
          <p:cNvPr id="198" name="Google Shape;198;p20"/>
          <p:cNvSpPr txBox="1"/>
          <p:nvPr/>
        </p:nvSpPr>
        <p:spPr>
          <a:xfrm>
            <a:off x="6711702" y="3348673"/>
            <a:ext cx="4743356" cy="5356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42" u="none" cap="none" strike="noStrike">
                <a:solidFill>
                  <a:srgbClr val="2497A8"/>
                </a:solidFill>
                <a:latin typeface="Arial"/>
                <a:ea typeface="Arial"/>
                <a:cs typeface="Arial"/>
                <a:sym typeface="Arial"/>
              </a:rPr>
              <a:t>How full is your glass?</a:t>
            </a:r>
            <a:endParaRPr/>
          </a:p>
        </p:txBody>
      </p:sp>
      <p:sp>
        <p:nvSpPr>
          <p:cNvPr id="199" name="Google Shape;199;p20"/>
          <p:cNvSpPr txBox="1"/>
          <p:nvPr/>
        </p:nvSpPr>
        <p:spPr>
          <a:xfrm>
            <a:off x="5965274" y="3977156"/>
            <a:ext cx="6236212" cy="3478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3" u="none" cap="none" strike="noStrike">
                <a:solidFill>
                  <a:srgbClr val="2497A8"/>
                </a:solidFill>
                <a:latin typeface="Arial"/>
                <a:ea typeface="Arial"/>
                <a:cs typeface="Arial"/>
                <a:sym typeface="Arial"/>
              </a:rPr>
              <a:t>Are you draining it faster than it's filling up?</a:t>
            </a:r>
            <a:endParaRPr/>
          </a:p>
        </p:txBody>
      </p:sp>
      <p:pic>
        <p:nvPicPr>
          <p:cNvPr id="200" name="Google Shape;20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78849" y="4931321"/>
            <a:ext cx="1190831" cy="3476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6797457" y="5127617"/>
            <a:ext cx="618344" cy="251394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0"/>
          <p:cNvSpPr txBox="1"/>
          <p:nvPr/>
        </p:nvSpPr>
        <p:spPr>
          <a:xfrm>
            <a:off x="5757090" y="5019810"/>
            <a:ext cx="8118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35" u="none" cap="none" strike="noStrike">
                <a:solidFill>
                  <a:srgbClr val="31859B"/>
                </a:solidFill>
                <a:latin typeface="Arial"/>
                <a:ea typeface="Arial"/>
                <a:cs typeface="Arial"/>
                <a:sym typeface="Arial"/>
              </a:rPr>
              <a:t>Mold</a:t>
            </a:r>
            <a:endParaRPr/>
          </a:p>
        </p:txBody>
      </p:sp>
      <p:pic>
        <p:nvPicPr>
          <p:cNvPr id="204" name="Google Shape;204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6862036" y="5988643"/>
            <a:ext cx="618344" cy="251394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0"/>
          <p:cNvSpPr txBox="1"/>
          <p:nvPr/>
        </p:nvSpPr>
        <p:spPr>
          <a:xfrm>
            <a:off x="5660380" y="5581403"/>
            <a:ext cx="13914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35" u="none" cap="none" strike="noStrike">
                <a:solidFill>
                  <a:srgbClr val="31859B"/>
                </a:solidFill>
                <a:latin typeface="Arial"/>
                <a:ea typeface="Arial"/>
                <a:cs typeface="Arial"/>
                <a:sym typeface="Arial"/>
              </a:rPr>
              <a:t>Radiation</a:t>
            </a:r>
            <a:endParaRPr/>
          </a:p>
        </p:txBody>
      </p:sp>
      <p:pic>
        <p:nvPicPr>
          <p:cNvPr id="206" name="Google Shape;206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6862036" y="6813833"/>
            <a:ext cx="618344" cy="251394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 txBox="1"/>
          <p:nvPr/>
        </p:nvSpPr>
        <p:spPr>
          <a:xfrm>
            <a:off x="5660380" y="6406593"/>
            <a:ext cx="13914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35" u="none" cap="none" strike="noStrike">
                <a:solidFill>
                  <a:srgbClr val="31859B"/>
                </a:solidFill>
                <a:latin typeface="Arial"/>
                <a:ea typeface="Arial"/>
                <a:cs typeface="Arial"/>
                <a:sym typeface="Arial"/>
              </a:rPr>
              <a:t>Pesticides</a:t>
            </a:r>
            <a:endParaRPr/>
          </a:p>
        </p:txBody>
      </p:sp>
      <p:pic>
        <p:nvPicPr>
          <p:cNvPr id="208" name="Google Shape;208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6862036" y="7605569"/>
            <a:ext cx="618344" cy="251394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0"/>
          <p:cNvSpPr txBox="1"/>
          <p:nvPr/>
        </p:nvSpPr>
        <p:spPr>
          <a:xfrm>
            <a:off x="5660380" y="7198329"/>
            <a:ext cx="13914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35" u="none" cap="none" strike="noStrike">
                <a:solidFill>
                  <a:srgbClr val="31859B"/>
                </a:solidFill>
                <a:latin typeface="Arial"/>
                <a:ea typeface="Arial"/>
                <a:cs typeface="Arial"/>
                <a:sym typeface="Arial"/>
              </a:rPr>
              <a:t>Stress</a:t>
            </a:r>
            <a:endParaRPr/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6862036" y="8397306"/>
            <a:ext cx="618344" cy="251394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5257800" y="7990066"/>
            <a:ext cx="19248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35" u="none" cap="none" strike="noStrike">
                <a:solidFill>
                  <a:srgbClr val="31859B"/>
                </a:solidFill>
                <a:latin typeface="Arial"/>
                <a:ea typeface="Arial"/>
                <a:cs typeface="Arial"/>
                <a:sym typeface="Arial"/>
              </a:rPr>
              <a:t>Heavy Metals</a:t>
            </a:r>
            <a:endParaRPr/>
          </a:p>
        </p:txBody>
      </p:sp>
      <p:pic>
        <p:nvPicPr>
          <p:cNvPr id="212" name="Google Shape;212;p20"/>
          <p:cNvPicPr preferRelativeResize="0"/>
          <p:nvPr/>
        </p:nvPicPr>
        <p:blipFill rotWithShape="1">
          <a:blip r:embed="rId7">
            <a:alphaModFix amt="95000"/>
          </a:blip>
          <a:srcRect b="0" l="105" r="104" t="0"/>
          <a:stretch/>
        </p:blipFill>
        <p:spPr>
          <a:xfrm>
            <a:off x="7701497" y="4716464"/>
            <a:ext cx="2507424" cy="416779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0"/>
          <p:cNvSpPr txBox="1"/>
          <p:nvPr/>
        </p:nvSpPr>
        <p:spPr>
          <a:xfrm>
            <a:off x="11377254" y="5105152"/>
            <a:ext cx="11514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35" u="none" cap="none" strike="noStrike">
                <a:solidFill>
                  <a:srgbClr val="31859B"/>
                </a:solidFill>
                <a:latin typeface="Arial"/>
                <a:ea typeface="Arial"/>
                <a:cs typeface="Arial"/>
                <a:sym typeface="Arial"/>
              </a:rPr>
              <a:t>Trauma</a:t>
            </a:r>
            <a:endParaRPr/>
          </a:p>
        </p:txBody>
      </p:sp>
      <p:sp>
        <p:nvSpPr>
          <p:cNvPr id="214" name="Google Shape;214;p20"/>
          <p:cNvSpPr txBox="1"/>
          <p:nvPr/>
        </p:nvSpPr>
        <p:spPr>
          <a:xfrm>
            <a:off x="11340724" y="5811855"/>
            <a:ext cx="13914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35" u="none" cap="none" strike="noStrike">
                <a:solidFill>
                  <a:srgbClr val="31859B"/>
                </a:solidFill>
                <a:latin typeface="Arial"/>
                <a:ea typeface="Arial"/>
                <a:cs typeface="Arial"/>
                <a:sym typeface="Arial"/>
              </a:rPr>
              <a:t>Parasites</a:t>
            </a:r>
            <a:endParaRPr/>
          </a:p>
        </p:txBody>
      </p:sp>
      <p:sp>
        <p:nvSpPr>
          <p:cNvPr id="215" name="Google Shape;215;p20"/>
          <p:cNvSpPr txBox="1"/>
          <p:nvPr/>
        </p:nvSpPr>
        <p:spPr>
          <a:xfrm>
            <a:off x="11340724" y="6513174"/>
            <a:ext cx="13914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35" u="none" cap="none" strike="noStrike">
                <a:solidFill>
                  <a:srgbClr val="31859B"/>
                </a:solidFill>
                <a:latin typeface="Arial"/>
                <a:ea typeface="Arial"/>
                <a:cs typeface="Arial"/>
                <a:sym typeface="Arial"/>
              </a:rPr>
              <a:t>Allergens</a:t>
            </a:r>
            <a:endParaRPr/>
          </a:p>
        </p:txBody>
      </p:sp>
      <p:sp>
        <p:nvSpPr>
          <p:cNvPr id="216" name="Google Shape;216;p20"/>
          <p:cNvSpPr txBox="1"/>
          <p:nvPr/>
        </p:nvSpPr>
        <p:spPr>
          <a:xfrm>
            <a:off x="11273173" y="7385391"/>
            <a:ext cx="13914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35" u="none" cap="none" strike="noStrike">
                <a:solidFill>
                  <a:srgbClr val="31859B"/>
                </a:solidFill>
                <a:latin typeface="Arial"/>
                <a:ea typeface="Arial"/>
                <a:cs typeface="Arial"/>
                <a:sym typeface="Arial"/>
              </a:rPr>
              <a:t>Bacteria</a:t>
            </a:r>
            <a:endParaRPr/>
          </a:p>
        </p:txBody>
      </p:sp>
      <p:sp>
        <p:nvSpPr>
          <p:cNvPr id="217" name="Google Shape;217;p20"/>
          <p:cNvSpPr txBox="1"/>
          <p:nvPr/>
        </p:nvSpPr>
        <p:spPr>
          <a:xfrm>
            <a:off x="11044318" y="8114305"/>
            <a:ext cx="20622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35" u="none" cap="none" strike="noStrike">
                <a:solidFill>
                  <a:srgbClr val="31859B"/>
                </a:solidFill>
                <a:latin typeface="Arial"/>
                <a:ea typeface="Arial"/>
                <a:cs typeface="Arial"/>
                <a:sym typeface="Arial"/>
              </a:rPr>
              <a:t>Limiting Beliefs</a:t>
            </a:r>
            <a:endParaRPr/>
          </a:p>
        </p:txBody>
      </p:sp>
      <p:pic>
        <p:nvPicPr>
          <p:cNvPr id="218" name="Google Shape;218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203243">
            <a:off x="10502739" y="5047947"/>
            <a:ext cx="618344" cy="251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203243">
            <a:off x="10584535" y="5685946"/>
            <a:ext cx="618344" cy="251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203243">
            <a:off x="10499984" y="6380953"/>
            <a:ext cx="618344" cy="251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203243">
            <a:off x="10466258" y="7251160"/>
            <a:ext cx="618344" cy="251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203243">
            <a:off x="10246288" y="8014685"/>
            <a:ext cx="618344" cy="251394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0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6C6D0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1"/>
          <p:cNvSpPr/>
          <p:nvPr/>
        </p:nvSpPr>
        <p:spPr>
          <a:xfrm>
            <a:off x="-362140" y="758869"/>
            <a:ext cx="18897385" cy="5196344"/>
          </a:xfrm>
          <a:custGeom>
            <a:rect b="b" l="l" r="r" t="t"/>
            <a:pathLst>
              <a:path extrusionOk="0" h="1896476" w="6896856">
                <a:moveTo>
                  <a:pt x="0" y="0"/>
                </a:moveTo>
                <a:lnTo>
                  <a:pt x="6896856" y="0"/>
                </a:lnTo>
                <a:lnTo>
                  <a:pt x="6896856" y="1896476"/>
                </a:lnTo>
                <a:lnTo>
                  <a:pt x="0" y="189647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29" name="Google Shape;229;p21"/>
          <p:cNvSpPr txBox="1"/>
          <p:nvPr/>
        </p:nvSpPr>
        <p:spPr>
          <a:xfrm>
            <a:off x="876300" y="2738875"/>
            <a:ext cx="10819500" cy="303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86C6D0"/>
                </a:solidFill>
              </a:rPr>
              <a:t>ACCELERATED AGING</a:t>
            </a:r>
            <a:endParaRPr b="1"/>
          </a:p>
          <a:p>
            <a:pPr indent="0" lvl="0" marL="0" marR="0" rtl="0" algn="l">
              <a:lnSpc>
                <a:spcPct val="111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86C6D0"/>
                </a:solidFill>
              </a:rPr>
              <a:t>Chronic Disease, </a:t>
            </a:r>
            <a:endParaRPr b="1"/>
          </a:p>
          <a:p>
            <a:pPr indent="0" lvl="0" marL="0" marR="0" rtl="0" algn="l">
              <a:lnSpc>
                <a:spcPct val="111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126" u="none" cap="none" strike="noStrike">
                <a:solidFill>
                  <a:srgbClr val="86C6D0"/>
                </a:solidFill>
              </a:rPr>
              <a:t>Cancer, Mortality</a:t>
            </a:r>
            <a:endParaRPr b="1"/>
          </a:p>
        </p:txBody>
      </p:sp>
      <p:pic>
        <p:nvPicPr>
          <p:cNvPr id="230" name="Google Shape;230;p21"/>
          <p:cNvPicPr preferRelativeResize="0"/>
          <p:nvPr/>
        </p:nvPicPr>
        <p:blipFill rotWithShape="1">
          <a:blip r:embed="rId3">
            <a:alphaModFix/>
          </a:blip>
          <a:srcRect b="0" l="16724" r="16724" t="0"/>
          <a:stretch/>
        </p:blipFill>
        <p:spPr>
          <a:xfrm>
            <a:off x="1028700" y="6510465"/>
            <a:ext cx="3770008" cy="3776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1"/>
          <p:cNvPicPr preferRelativeResize="0"/>
          <p:nvPr/>
        </p:nvPicPr>
        <p:blipFill rotWithShape="1">
          <a:blip r:embed="rId4">
            <a:alphaModFix/>
          </a:blip>
          <a:srcRect b="0" l="16724" r="16724" t="0"/>
          <a:stretch/>
        </p:blipFill>
        <p:spPr>
          <a:xfrm>
            <a:off x="5179470" y="6510465"/>
            <a:ext cx="3770008" cy="3776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1"/>
          <p:cNvPicPr preferRelativeResize="0"/>
          <p:nvPr/>
        </p:nvPicPr>
        <p:blipFill rotWithShape="1">
          <a:blip r:embed="rId5">
            <a:alphaModFix/>
          </a:blip>
          <a:srcRect b="0" l="16724" r="16724" t="0"/>
          <a:stretch/>
        </p:blipFill>
        <p:spPr>
          <a:xfrm>
            <a:off x="9330240" y="6510465"/>
            <a:ext cx="3770008" cy="3776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1"/>
          <p:cNvPicPr preferRelativeResize="0"/>
          <p:nvPr/>
        </p:nvPicPr>
        <p:blipFill rotWithShape="1">
          <a:blip r:embed="rId6">
            <a:alphaModFix/>
          </a:blip>
          <a:srcRect b="0" l="8801" r="24625" t="0"/>
          <a:stretch/>
        </p:blipFill>
        <p:spPr>
          <a:xfrm>
            <a:off x="13489293" y="6510465"/>
            <a:ext cx="3770008" cy="3776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-31382"/>
            <a:ext cx="18543573" cy="2698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1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2"/>
          <p:cNvSpPr txBox="1"/>
          <p:nvPr/>
        </p:nvSpPr>
        <p:spPr>
          <a:xfrm>
            <a:off x="7391400" y="3285922"/>
            <a:ext cx="10629239" cy="25994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15" u="none" cap="none" strike="noStrike">
                <a:solidFill>
                  <a:srgbClr val="2497A8"/>
                </a:solidFill>
                <a:latin typeface="Arial"/>
                <a:ea typeface="Arial"/>
                <a:cs typeface="Arial"/>
                <a:sym typeface="Arial"/>
              </a:rPr>
              <a:t>The future of health care includes prevention through home care</a:t>
            </a:r>
            <a:endParaRPr/>
          </a:p>
        </p:txBody>
      </p:sp>
      <p:sp>
        <p:nvSpPr>
          <p:cNvPr id="242" name="Google Shape;242;p22"/>
          <p:cNvSpPr/>
          <p:nvPr/>
        </p:nvSpPr>
        <p:spPr>
          <a:xfrm>
            <a:off x="-362140" y="4585653"/>
            <a:ext cx="7047481" cy="5701347"/>
          </a:xfrm>
          <a:custGeom>
            <a:rect b="b" l="l" r="r" t="t"/>
            <a:pathLst>
              <a:path extrusionOk="0" h="2296274" w="2570940">
                <a:moveTo>
                  <a:pt x="0" y="0"/>
                </a:moveTo>
                <a:lnTo>
                  <a:pt x="2570940" y="0"/>
                </a:lnTo>
                <a:lnTo>
                  <a:pt x="2570940" y="2296274"/>
                </a:lnTo>
                <a:lnTo>
                  <a:pt x="0" y="2296274"/>
                </a:lnTo>
                <a:close/>
              </a:path>
            </a:pathLst>
          </a:custGeom>
          <a:solidFill>
            <a:srgbClr val="86C6D0"/>
          </a:solidFill>
          <a:ln>
            <a:noFill/>
          </a:ln>
        </p:spPr>
      </p:sp>
      <p:pic>
        <p:nvPicPr>
          <p:cNvPr id="243" name="Google Shape;243;p22"/>
          <p:cNvPicPr preferRelativeResize="0"/>
          <p:nvPr/>
        </p:nvPicPr>
        <p:blipFill rotWithShape="1">
          <a:blip r:embed="rId3">
            <a:alphaModFix/>
          </a:blip>
          <a:srcRect b="398" l="36545" r="4337" t="-398"/>
          <a:stretch/>
        </p:blipFill>
        <p:spPr>
          <a:xfrm>
            <a:off x="0" y="2714334"/>
            <a:ext cx="6163470" cy="7055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2"/>
          <p:cNvPicPr preferRelativeResize="0"/>
          <p:nvPr/>
        </p:nvPicPr>
        <p:blipFill rotWithShape="1">
          <a:blip r:embed="rId4">
            <a:alphaModFix/>
          </a:blip>
          <a:srcRect b="20877" l="0" r="6287" t="7396"/>
          <a:stretch/>
        </p:blipFill>
        <p:spPr>
          <a:xfrm>
            <a:off x="10945767" y="7130727"/>
            <a:ext cx="7342233" cy="315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18288000" cy="2661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2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6C6D0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3"/>
          <p:cNvSpPr txBox="1"/>
          <p:nvPr/>
        </p:nvSpPr>
        <p:spPr>
          <a:xfrm>
            <a:off x="9987500" y="3592900"/>
            <a:ext cx="7122900" cy="43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0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How Integrative Medicine Fits in a longevity-based healthcare model</a:t>
            </a:r>
            <a:endParaRPr/>
          </a:p>
        </p:txBody>
      </p:sp>
      <p:pic>
        <p:nvPicPr>
          <p:cNvPr id="253" name="Google Shape;253;p23"/>
          <p:cNvPicPr preferRelativeResize="0"/>
          <p:nvPr/>
        </p:nvPicPr>
        <p:blipFill rotWithShape="1">
          <a:blip r:embed="rId3">
            <a:alphaModFix/>
          </a:blip>
          <a:srcRect b="0" l="33537" r="6521" t="0"/>
          <a:stretch/>
        </p:blipFill>
        <p:spPr>
          <a:xfrm>
            <a:off x="1974161" y="2661455"/>
            <a:ext cx="7122757" cy="770917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3"/>
          <p:cNvSpPr/>
          <p:nvPr/>
        </p:nvSpPr>
        <p:spPr>
          <a:xfrm>
            <a:off x="-362140" y="-346031"/>
            <a:ext cx="2336300" cy="10716664"/>
          </a:xfrm>
          <a:custGeom>
            <a:rect b="b" l="l" r="r" t="t"/>
            <a:pathLst>
              <a:path extrusionOk="0" h="4000176" w="852289">
                <a:moveTo>
                  <a:pt x="0" y="0"/>
                </a:moveTo>
                <a:lnTo>
                  <a:pt x="852289" y="0"/>
                </a:lnTo>
                <a:lnTo>
                  <a:pt x="852289" y="4000176"/>
                </a:lnTo>
                <a:lnTo>
                  <a:pt x="0" y="400017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255" name="Google Shape;255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8288000" cy="2661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3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6C6D0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4"/>
          <p:cNvSpPr/>
          <p:nvPr/>
        </p:nvSpPr>
        <p:spPr>
          <a:xfrm>
            <a:off x="5866823" y="7509457"/>
            <a:ext cx="1929600" cy="1695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4"/>
          <p:cNvSpPr/>
          <p:nvPr/>
        </p:nvSpPr>
        <p:spPr>
          <a:xfrm>
            <a:off x="8037477" y="7509457"/>
            <a:ext cx="1929600" cy="1695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4"/>
          <p:cNvSpPr/>
          <p:nvPr/>
        </p:nvSpPr>
        <p:spPr>
          <a:xfrm>
            <a:off x="10210195" y="7509457"/>
            <a:ext cx="1929600" cy="1695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5" name="Google Shape;26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2661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04846" y="3976101"/>
            <a:ext cx="1444812" cy="51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5049658" y="6214115"/>
            <a:ext cx="1444812" cy="51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10397075" y="3976101"/>
            <a:ext cx="1444812" cy="51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10397075" y="6085265"/>
            <a:ext cx="1444812" cy="516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604379" y="7976977"/>
            <a:ext cx="1075072" cy="760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4327252" y="7976977"/>
            <a:ext cx="1075072" cy="760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63071" y="7652937"/>
            <a:ext cx="1537187" cy="140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400760" y="7678185"/>
            <a:ext cx="1205182" cy="13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433513" y="7837986"/>
            <a:ext cx="1483050" cy="1088188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4"/>
          <p:cNvSpPr txBox="1"/>
          <p:nvPr/>
        </p:nvSpPr>
        <p:spPr>
          <a:xfrm>
            <a:off x="3807751" y="2146775"/>
            <a:ext cx="10672500" cy="12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53" u="none" cap="none" strike="noStrike">
                <a:solidFill>
                  <a:srgbClr val="FFFFFF"/>
                </a:solidFill>
              </a:rPr>
              <a:t>Contribution to extension of healthy life expectancy and health longevity society</a:t>
            </a:r>
            <a:endParaRPr b="1"/>
          </a:p>
        </p:txBody>
      </p:sp>
      <p:sp>
        <p:nvSpPr>
          <p:cNvPr id="276" name="Google Shape;276;p24"/>
          <p:cNvSpPr txBox="1"/>
          <p:nvPr/>
        </p:nvSpPr>
        <p:spPr>
          <a:xfrm>
            <a:off x="2160034" y="4081343"/>
            <a:ext cx="2889600" cy="7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3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EARLY </a:t>
            </a:r>
            <a:endParaRPr/>
          </a:p>
          <a:p>
            <a:pPr indent="0" lvl="0" marL="0" marR="0" rtl="0" algn="l">
              <a:lnSpc>
                <a:spcPct val="14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3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PREVENTION</a:t>
            </a:r>
            <a:endParaRPr/>
          </a:p>
        </p:txBody>
      </p:sp>
      <p:sp>
        <p:nvSpPr>
          <p:cNvPr id="277" name="Google Shape;277;p24"/>
          <p:cNvSpPr txBox="1"/>
          <p:nvPr/>
        </p:nvSpPr>
        <p:spPr>
          <a:xfrm>
            <a:off x="2160034" y="6047165"/>
            <a:ext cx="28896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3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EARLY PREVENTION</a:t>
            </a:r>
            <a:endParaRPr/>
          </a:p>
        </p:txBody>
      </p:sp>
      <p:sp>
        <p:nvSpPr>
          <p:cNvPr id="278" name="Google Shape;278;p24"/>
          <p:cNvSpPr txBox="1"/>
          <p:nvPr/>
        </p:nvSpPr>
        <p:spPr>
          <a:xfrm>
            <a:off x="12045122" y="4081343"/>
            <a:ext cx="41679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PREVENTION OF WORSENING OF HEALTH PROBLEMS</a:t>
            </a:r>
            <a:endParaRPr/>
          </a:p>
        </p:txBody>
      </p:sp>
      <p:sp>
        <p:nvSpPr>
          <p:cNvPr id="279" name="Google Shape;279;p24"/>
          <p:cNvSpPr txBox="1"/>
          <p:nvPr/>
        </p:nvSpPr>
        <p:spPr>
          <a:xfrm>
            <a:off x="12045122" y="6017192"/>
            <a:ext cx="41679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3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IMPROVEMENT OF QUALITY OF LIFE</a:t>
            </a:r>
            <a:endParaRPr/>
          </a:p>
        </p:txBody>
      </p:sp>
      <p:sp>
        <p:nvSpPr>
          <p:cNvPr id="280" name="Google Shape;280;p24"/>
          <p:cNvSpPr txBox="1"/>
          <p:nvPr/>
        </p:nvSpPr>
        <p:spPr>
          <a:xfrm>
            <a:off x="3773276" y="5095600"/>
            <a:ext cx="8678700" cy="5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2" u="none" cap="none" strike="noStrike">
                <a:solidFill>
                  <a:srgbClr val="31859B"/>
                </a:solidFill>
              </a:rPr>
              <a:t>HEALTH CHANGES DUE TO AGING</a:t>
            </a:r>
            <a:endParaRPr b="1"/>
          </a:p>
        </p:txBody>
      </p:sp>
      <p:sp>
        <p:nvSpPr>
          <p:cNvPr id="281" name="Google Shape;281;p24"/>
          <p:cNvSpPr txBox="1"/>
          <p:nvPr/>
        </p:nvSpPr>
        <p:spPr>
          <a:xfrm>
            <a:off x="1028700" y="7919827"/>
            <a:ext cx="3245400" cy="11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INDEPENDENT</a:t>
            </a:r>
            <a:endParaRPr/>
          </a:p>
          <a:p>
            <a:pPr indent="0" lvl="0" marL="0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LIVING</a:t>
            </a:r>
            <a:endParaRPr/>
          </a:p>
        </p:txBody>
      </p:sp>
      <p:sp>
        <p:nvSpPr>
          <p:cNvPr id="282" name="Google Shape;282;p24"/>
          <p:cNvSpPr txBox="1"/>
          <p:nvPr/>
        </p:nvSpPr>
        <p:spPr>
          <a:xfrm>
            <a:off x="13928962" y="7778796"/>
            <a:ext cx="2606400" cy="11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LONG-TERM</a:t>
            </a:r>
            <a:endParaRPr/>
          </a:p>
          <a:p>
            <a:pPr indent="0" lvl="0" marL="0" marR="0" rtl="0" algn="l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CARE</a:t>
            </a:r>
            <a:endParaRPr/>
          </a:p>
        </p:txBody>
      </p:sp>
      <p:pic>
        <p:nvPicPr>
          <p:cNvPr id="283" name="Google Shape;283;p2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4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5"/>
          <p:cNvSpPr/>
          <p:nvPr/>
        </p:nvSpPr>
        <p:spPr>
          <a:xfrm>
            <a:off x="15805971" y="1826421"/>
            <a:ext cx="2482029" cy="4969300"/>
          </a:xfrm>
          <a:custGeom>
            <a:rect b="b" l="l" r="r" t="t"/>
            <a:pathLst>
              <a:path extrusionOk="0" h="1837095" w="917578">
                <a:moveTo>
                  <a:pt x="0" y="0"/>
                </a:moveTo>
                <a:lnTo>
                  <a:pt x="917578" y="0"/>
                </a:lnTo>
                <a:lnTo>
                  <a:pt x="917578" y="1837095"/>
                </a:lnTo>
                <a:lnTo>
                  <a:pt x="0" y="1837095"/>
                </a:lnTo>
                <a:close/>
              </a:path>
            </a:pathLst>
          </a:custGeom>
          <a:solidFill>
            <a:srgbClr val="86C6D0"/>
          </a:solidFill>
          <a:ln>
            <a:noFill/>
          </a:ln>
        </p:spPr>
      </p:sp>
      <p:pic>
        <p:nvPicPr>
          <p:cNvPr id="290" name="Google Shape;290;p25"/>
          <p:cNvPicPr preferRelativeResize="0"/>
          <p:nvPr/>
        </p:nvPicPr>
        <p:blipFill rotWithShape="1">
          <a:blip r:embed="rId3">
            <a:alphaModFix/>
          </a:blip>
          <a:srcRect b="0" l="17250" r="17250" t="0"/>
          <a:stretch/>
        </p:blipFill>
        <p:spPr>
          <a:xfrm>
            <a:off x="9018273" y="1853763"/>
            <a:ext cx="6455305" cy="6570454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5"/>
          <p:cNvSpPr txBox="1"/>
          <p:nvPr/>
        </p:nvSpPr>
        <p:spPr>
          <a:xfrm>
            <a:off x="876300" y="3719750"/>
            <a:ext cx="7989600" cy="41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27" u="none" cap="none" strike="noStrike">
                <a:solidFill>
                  <a:srgbClr val="86C6D0"/>
                </a:solidFill>
              </a:rPr>
              <a:t>What we can </a:t>
            </a:r>
            <a:endParaRPr b="1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27" u="none" cap="none" strike="noStrike">
                <a:solidFill>
                  <a:srgbClr val="86C6D0"/>
                </a:solidFill>
              </a:rPr>
              <a:t>learn from the </a:t>
            </a:r>
            <a:endParaRPr b="1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27" u="none" cap="none" strike="noStrike">
                <a:solidFill>
                  <a:srgbClr val="86C6D0"/>
                </a:solidFill>
              </a:rPr>
              <a:t>Blue Zones</a:t>
            </a:r>
            <a:endParaRPr b="1"/>
          </a:p>
        </p:txBody>
      </p:sp>
      <p:pic>
        <p:nvPicPr>
          <p:cNvPr id="292" name="Google Shape;292;p25"/>
          <p:cNvPicPr preferRelativeResize="0"/>
          <p:nvPr/>
        </p:nvPicPr>
        <p:blipFill rotWithShape="1">
          <a:blip r:embed="rId4">
            <a:alphaModFix/>
          </a:blip>
          <a:srcRect b="0" l="0" r="15930" t="60639"/>
          <a:stretch/>
        </p:blipFill>
        <p:spPr>
          <a:xfrm>
            <a:off x="12704529" y="6430290"/>
            <a:ext cx="4014534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18288000" cy="2661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5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2661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56858" y="3602621"/>
            <a:ext cx="9774281" cy="5253678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6"/>
          <p:cNvSpPr txBox="1"/>
          <p:nvPr/>
        </p:nvSpPr>
        <p:spPr>
          <a:xfrm>
            <a:off x="5797048" y="2215875"/>
            <a:ext cx="6693900" cy="10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33" u="none" cap="none" strike="noStrike">
                <a:solidFill>
                  <a:srgbClr val="86C6D0"/>
                </a:solidFill>
              </a:rPr>
              <a:t>The Blue Zone</a:t>
            </a:r>
            <a:endParaRPr b="1"/>
          </a:p>
        </p:txBody>
      </p:sp>
      <p:pic>
        <p:nvPicPr>
          <p:cNvPr id="303" name="Google Shape;303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6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7"/>
          <p:cNvPicPr preferRelativeResize="0"/>
          <p:nvPr/>
        </p:nvPicPr>
        <p:blipFill rotWithShape="1">
          <a:blip r:embed="rId3">
            <a:alphaModFix/>
          </a:blip>
          <a:srcRect b="0" l="10481" r="10481" t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8288000" cy="266145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7"/>
          <p:cNvSpPr/>
          <p:nvPr/>
        </p:nvSpPr>
        <p:spPr>
          <a:xfrm>
            <a:off x="1755487" y="2516079"/>
            <a:ext cx="14777025" cy="6742218"/>
          </a:xfrm>
          <a:custGeom>
            <a:rect b="b" l="l" r="r" t="t"/>
            <a:pathLst>
              <a:path extrusionOk="0" h="2459580" w="5390699">
                <a:moveTo>
                  <a:pt x="0" y="0"/>
                </a:moveTo>
                <a:lnTo>
                  <a:pt x="5390699" y="0"/>
                </a:lnTo>
                <a:lnTo>
                  <a:pt x="5390699" y="2459580"/>
                </a:lnTo>
                <a:lnTo>
                  <a:pt x="0" y="2459580"/>
                </a:lnTo>
                <a:close/>
              </a:path>
            </a:pathLst>
          </a:custGeom>
          <a:solidFill>
            <a:srgbClr val="86C6D0">
              <a:alpha val="84705"/>
            </a:srgbClr>
          </a:solidFill>
          <a:ln>
            <a:noFill/>
          </a:ln>
        </p:spPr>
      </p:sp>
      <p:sp>
        <p:nvSpPr>
          <p:cNvPr id="312" name="Google Shape;312;p27"/>
          <p:cNvSpPr txBox="1"/>
          <p:nvPr/>
        </p:nvSpPr>
        <p:spPr>
          <a:xfrm>
            <a:off x="3236988" y="4465700"/>
            <a:ext cx="11814000" cy="24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200" u="none" cap="none" strike="noStrike">
                <a:solidFill>
                  <a:srgbClr val="130E0C"/>
                </a:solidFill>
                <a:latin typeface="Arial"/>
                <a:ea typeface="Arial"/>
                <a:cs typeface="Arial"/>
                <a:sym typeface="Arial"/>
              </a:rPr>
              <a:t>Proven Practices to Improve Healthspan and Lifespan</a:t>
            </a:r>
            <a:r>
              <a:rPr b="0" i="0" lang="en-US" sz="8860" u="none" cap="none" strike="noStrike">
                <a:solidFill>
                  <a:srgbClr val="130E0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cxnSp>
        <p:nvCxnSpPr>
          <p:cNvPr id="313" name="Google Shape;313;p27"/>
          <p:cNvCxnSpPr/>
          <p:nvPr/>
        </p:nvCxnSpPr>
        <p:spPr>
          <a:xfrm>
            <a:off x="8767765" y="7637773"/>
            <a:ext cx="752470" cy="0"/>
          </a:xfrm>
          <a:prstGeom prst="straightConnector1">
            <a:avLst/>
          </a:prstGeom>
          <a:noFill/>
          <a:ln cap="flat" cmpd="sng" w="476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14" name="Google Shape;314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7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26614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1" name="Google Shape;321;p28"/>
          <p:cNvGrpSpPr/>
          <p:nvPr/>
        </p:nvGrpSpPr>
        <p:grpSpPr>
          <a:xfrm>
            <a:off x="5676900" y="4921577"/>
            <a:ext cx="12611100" cy="5365426"/>
            <a:chOff x="0" y="-66675"/>
            <a:chExt cx="3461926" cy="1611999"/>
          </a:xfrm>
        </p:grpSpPr>
        <p:sp>
          <p:nvSpPr>
            <p:cNvPr id="322" name="Google Shape;322;p28"/>
            <p:cNvSpPr/>
            <p:nvPr/>
          </p:nvSpPr>
          <p:spPr>
            <a:xfrm>
              <a:off x="0" y="0"/>
              <a:ext cx="3461926" cy="1545324"/>
            </a:xfrm>
            <a:custGeom>
              <a:rect b="b" l="l" r="r" t="t"/>
              <a:pathLst>
                <a:path extrusionOk="0" h="1545324" w="3461926">
                  <a:moveTo>
                    <a:pt x="0" y="0"/>
                  </a:moveTo>
                  <a:lnTo>
                    <a:pt x="3461926" y="0"/>
                  </a:lnTo>
                  <a:lnTo>
                    <a:pt x="3461926" y="1545324"/>
                  </a:lnTo>
                  <a:lnTo>
                    <a:pt x="0" y="1545324"/>
                  </a:lnTo>
                  <a:close/>
                </a:path>
              </a:pathLst>
            </a:custGeom>
            <a:solidFill>
              <a:srgbClr val="86C6D0"/>
            </a:solidFill>
            <a:ln>
              <a:noFill/>
            </a:ln>
          </p:spPr>
        </p:sp>
        <p:sp>
          <p:nvSpPr>
            <p:cNvPr id="323" name="Google Shape;323;p28"/>
            <p:cNvSpPr txBox="1"/>
            <p:nvPr/>
          </p:nvSpPr>
          <p:spPr>
            <a:xfrm>
              <a:off x="0" y="-66675"/>
              <a:ext cx="812800" cy="8794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674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24" name="Google Shape;32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8450" y="2438152"/>
            <a:ext cx="12611100" cy="7089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8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9"/>
          <p:cNvSpPr txBox="1"/>
          <p:nvPr/>
        </p:nvSpPr>
        <p:spPr>
          <a:xfrm>
            <a:off x="762000" y="3979800"/>
            <a:ext cx="8768700" cy="22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349" u="none" cap="none" strike="noStrike">
                <a:solidFill>
                  <a:srgbClr val="2497A8"/>
                </a:solidFill>
              </a:rPr>
              <a:t>How we can modify our toxic zones</a:t>
            </a:r>
            <a:endParaRPr b="1"/>
          </a:p>
        </p:txBody>
      </p:sp>
      <p:sp>
        <p:nvSpPr>
          <p:cNvPr id="332" name="Google Shape;332;p29"/>
          <p:cNvSpPr/>
          <p:nvPr/>
        </p:nvSpPr>
        <p:spPr>
          <a:xfrm>
            <a:off x="11240519" y="4585653"/>
            <a:ext cx="7047481" cy="5701347"/>
          </a:xfrm>
          <a:custGeom>
            <a:rect b="b" l="l" r="r" t="t"/>
            <a:pathLst>
              <a:path extrusionOk="0" h="2296274" w="2570940">
                <a:moveTo>
                  <a:pt x="0" y="0"/>
                </a:moveTo>
                <a:lnTo>
                  <a:pt x="2570940" y="0"/>
                </a:lnTo>
                <a:lnTo>
                  <a:pt x="2570940" y="2296274"/>
                </a:lnTo>
                <a:lnTo>
                  <a:pt x="0" y="2296274"/>
                </a:lnTo>
                <a:close/>
              </a:path>
            </a:pathLst>
          </a:custGeom>
          <a:solidFill>
            <a:srgbClr val="86C6D0"/>
          </a:solidFill>
          <a:ln>
            <a:noFill/>
          </a:ln>
        </p:spPr>
      </p:sp>
      <p:pic>
        <p:nvPicPr>
          <p:cNvPr id="333" name="Google Shape;333;p29"/>
          <p:cNvPicPr preferRelativeResize="0"/>
          <p:nvPr/>
        </p:nvPicPr>
        <p:blipFill rotWithShape="1">
          <a:blip r:embed="rId3">
            <a:alphaModFix/>
          </a:blip>
          <a:srcRect b="0" l="18380" r="23041" t="0"/>
          <a:stretch/>
        </p:blipFill>
        <p:spPr>
          <a:xfrm>
            <a:off x="12096703" y="2714334"/>
            <a:ext cx="6191297" cy="7055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9"/>
          <p:cNvPicPr preferRelativeResize="0"/>
          <p:nvPr/>
        </p:nvPicPr>
        <p:blipFill rotWithShape="1">
          <a:blip r:embed="rId4">
            <a:alphaModFix/>
          </a:blip>
          <a:srcRect b="14107" l="0" r="0" t="14107"/>
          <a:stretch/>
        </p:blipFill>
        <p:spPr>
          <a:xfrm>
            <a:off x="0" y="7130727"/>
            <a:ext cx="7225729" cy="315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18288000" cy="2661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29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30"/>
          <p:cNvPicPr preferRelativeResize="0"/>
          <p:nvPr/>
        </p:nvPicPr>
        <p:blipFill rotWithShape="1">
          <a:blip r:embed="rId3">
            <a:alphaModFix/>
          </a:blip>
          <a:srcRect b="0" l="33537" r="6521" t="0"/>
          <a:stretch/>
        </p:blipFill>
        <p:spPr>
          <a:xfrm>
            <a:off x="9144000" y="2661455"/>
            <a:ext cx="6947150" cy="7616869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0"/>
          <p:cNvSpPr/>
          <p:nvPr/>
        </p:nvSpPr>
        <p:spPr>
          <a:xfrm>
            <a:off x="16091150" y="-346031"/>
            <a:ext cx="2336300" cy="10633034"/>
          </a:xfrm>
          <a:custGeom>
            <a:rect b="b" l="l" r="r" t="t"/>
            <a:pathLst>
              <a:path extrusionOk="0" h="4000176" w="852289">
                <a:moveTo>
                  <a:pt x="0" y="0"/>
                </a:moveTo>
                <a:lnTo>
                  <a:pt x="852289" y="0"/>
                </a:lnTo>
                <a:lnTo>
                  <a:pt x="852289" y="4000176"/>
                </a:lnTo>
                <a:lnTo>
                  <a:pt x="0" y="4000176"/>
                </a:lnTo>
                <a:close/>
              </a:path>
            </a:pathLst>
          </a:custGeom>
          <a:solidFill>
            <a:srgbClr val="86C6D0"/>
          </a:solidFill>
          <a:ln>
            <a:noFill/>
          </a:ln>
        </p:spPr>
      </p:sp>
      <p:pic>
        <p:nvPicPr>
          <p:cNvPr id="344" name="Google Shape;344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8288000" cy="2661455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0"/>
          <p:cNvSpPr txBox="1"/>
          <p:nvPr/>
        </p:nvSpPr>
        <p:spPr>
          <a:xfrm>
            <a:off x="659575" y="3981000"/>
            <a:ext cx="8139000" cy="36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984" u="none" cap="none" strike="noStrike">
                <a:solidFill>
                  <a:srgbClr val="2497A8"/>
                </a:solidFill>
              </a:rPr>
              <a:t>Creating a Balanced Longevity Healthcare System that Includes the Earth</a:t>
            </a:r>
            <a:endParaRPr b="1"/>
          </a:p>
        </p:txBody>
      </p:sp>
      <p:pic>
        <p:nvPicPr>
          <p:cNvPr id="346" name="Google Shape;346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30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6C6D0"/>
        </a:soli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1"/>
          <p:cNvSpPr txBox="1"/>
          <p:nvPr/>
        </p:nvSpPr>
        <p:spPr>
          <a:xfrm>
            <a:off x="997368" y="3608205"/>
            <a:ext cx="9961200" cy="42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52" u="none" cap="none" strike="noStrike">
                <a:solidFill>
                  <a:srgbClr val="FFFFFF"/>
                </a:solidFill>
              </a:rPr>
              <a:t>GOOD FOR YOU AND GOOD FOR THE EARTH</a:t>
            </a:r>
            <a:endParaRPr b="1"/>
          </a:p>
        </p:txBody>
      </p:sp>
      <p:pic>
        <p:nvPicPr>
          <p:cNvPr id="353" name="Google Shape;35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8000" cy="26614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4" name="Google Shape;354;p31"/>
          <p:cNvGrpSpPr/>
          <p:nvPr/>
        </p:nvGrpSpPr>
        <p:grpSpPr>
          <a:xfrm>
            <a:off x="12137062" y="2622486"/>
            <a:ext cx="5372185" cy="10627187"/>
            <a:chOff x="0" y="0"/>
            <a:chExt cx="2620010" cy="5182870"/>
          </a:xfrm>
        </p:grpSpPr>
        <p:sp>
          <p:nvSpPr>
            <p:cNvPr id="355" name="Google Shape;355;p31"/>
            <p:cNvSpPr/>
            <p:nvPr/>
          </p:nvSpPr>
          <p:spPr>
            <a:xfrm>
              <a:off x="53340" y="25400"/>
              <a:ext cx="2513330" cy="5132070"/>
            </a:xfrm>
            <a:custGeom>
              <a:rect b="b" l="l" r="r" t="t"/>
              <a:pathLst>
                <a:path extrusionOk="0"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31"/>
            <p:cNvSpPr/>
            <p:nvPr/>
          </p:nvSpPr>
          <p:spPr>
            <a:xfrm>
              <a:off x="185420" y="156210"/>
              <a:ext cx="2251710" cy="4876800"/>
            </a:xfrm>
            <a:custGeom>
              <a:rect b="b" l="l" r="r" t="t"/>
              <a:pathLst>
                <a:path extrusionOk="0" h="4876800" w="225171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22525" r="-22526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31"/>
            <p:cNvSpPr/>
            <p:nvPr/>
          </p:nvSpPr>
          <p:spPr>
            <a:xfrm>
              <a:off x="1121410" y="198120"/>
              <a:ext cx="347980" cy="43180"/>
            </a:xfrm>
            <a:custGeom>
              <a:rect b="b" l="l" r="r" t="t"/>
              <a:pathLst>
                <a:path extrusionOk="0"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31"/>
            <p:cNvSpPr/>
            <p:nvPr/>
          </p:nvSpPr>
          <p:spPr>
            <a:xfrm>
              <a:off x="1578312" y="187909"/>
              <a:ext cx="66636" cy="63602"/>
            </a:xfrm>
            <a:custGeom>
              <a:rect b="b" l="l" r="r" t="t"/>
              <a:pathLst>
                <a:path extrusionOk="0" h="63602" w="66636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31"/>
            <p:cNvSpPr/>
            <p:nvPr/>
          </p:nvSpPr>
          <p:spPr>
            <a:xfrm>
              <a:off x="0" y="685800"/>
              <a:ext cx="27940" cy="213360"/>
            </a:xfrm>
            <a:custGeom>
              <a:rect b="b" l="l" r="r" t="t"/>
              <a:pathLst>
                <a:path extrusionOk="0"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31"/>
            <p:cNvSpPr/>
            <p:nvPr/>
          </p:nvSpPr>
          <p:spPr>
            <a:xfrm>
              <a:off x="0" y="1057910"/>
              <a:ext cx="27940" cy="384810"/>
            </a:xfrm>
            <a:custGeom>
              <a:rect b="b" l="l" r="r" t="t"/>
              <a:pathLst>
                <a:path extrusionOk="0"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31"/>
            <p:cNvSpPr/>
            <p:nvPr/>
          </p:nvSpPr>
          <p:spPr>
            <a:xfrm>
              <a:off x="0" y="1526540"/>
              <a:ext cx="27940" cy="386080"/>
            </a:xfrm>
            <a:custGeom>
              <a:rect b="b" l="l" r="r" t="t"/>
              <a:pathLst>
                <a:path extrusionOk="0"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31"/>
            <p:cNvSpPr/>
            <p:nvPr/>
          </p:nvSpPr>
          <p:spPr>
            <a:xfrm>
              <a:off x="2592070" y="1184910"/>
              <a:ext cx="27940" cy="618490"/>
            </a:xfrm>
            <a:custGeom>
              <a:rect b="b" l="l" r="r" t="t"/>
              <a:pathLst>
                <a:path extrusionOk="0"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31"/>
            <p:cNvSpPr/>
            <p:nvPr/>
          </p:nvSpPr>
          <p:spPr>
            <a:xfrm>
              <a:off x="27940" y="0"/>
              <a:ext cx="2564130" cy="5182870"/>
            </a:xfrm>
            <a:custGeom>
              <a:rect b="b" l="l" r="r" t="t"/>
              <a:pathLst>
                <a:path extrusionOk="0"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64" name="Google Shape;364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885259" y="8884259"/>
            <a:ext cx="1402741" cy="1402741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1"/>
          <p:cNvSpPr txBox="1"/>
          <p:nvPr/>
        </p:nvSpPr>
        <p:spPr>
          <a:xfrm>
            <a:off x="2134270" y="9797452"/>
            <a:ext cx="14019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WWW.HEALINCSUMMIT.COM | (347) 844-3076                     </a:t>
            </a:r>
            <a:endParaRPr b="0" i="0" sz="1400" u="none" cap="none" strike="noStrike">
              <a:solidFill>
                <a:srgbClr val="2497A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2497A8"/>
                </a:solidFill>
                <a:latin typeface="Calibri"/>
                <a:ea typeface="Calibri"/>
                <a:cs typeface="Calibri"/>
                <a:sym typeface="Calibri"/>
              </a:rPr>
              <a:t>www.mimansa.co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